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76" r:id="rId2"/>
    <p:sldId id="477" r:id="rId3"/>
    <p:sldId id="296" r:id="rId4"/>
    <p:sldId id="294" r:id="rId5"/>
    <p:sldId id="306" r:id="rId6"/>
    <p:sldId id="279" r:id="rId7"/>
    <p:sldId id="531" r:id="rId8"/>
    <p:sldId id="483" r:id="rId9"/>
    <p:sldId id="533" r:id="rId10"/>
    <p:sldId id="542" r:id="rId11"/>
    <p:sldId id="488" r:id="rId12"/>
    <p:sldId id="490" r:id="rId13"/>
    <p:sldId id="424" r:id="rId14"/>
    <p:sldId id="403" r:id="rId15"/>
    <p:sldId id="543" r:id="rId16"/>
    <p:sldId id="493" r:id="rId17"/>
    <p:sldId id="495" r:id="rId18"/>
    <p:sldId id="532" r:id="rId19"/>
    <p:sldId id="496" r:id="rId20"/>
    <p:sldId id="497" r:id="rId21"/>
    <p:sldId id="545" r:id="rId22"/>
    <p:sldId id="501" r:id="rId23"/>
    <p:sldId id="547" r:id="rId24"/>
    <p:sldId id="504" r:id="rId25"/>
    <p:sldId id="552" r:id="rId26"/>
    <p:sldId id="505" r:id="rId27"/>
    <p:sldId id="553" r:id="rId28"/>
    <p:sldId id="508" r:id="rId29"/>
    <p:sldId id="555" r:id="rId30"/>
    <p:sldId id="514" r:id="rId31"/>
    <p:sldId id="560" r:id="rId32"/>
    <p:sldId id="520" r:id="rId33"/>
    <p:sldId id="567" r:id="rId34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49C"/>
    <a:srgbClr val="39E3C7"/>
    <a:srgbClr val="F7F8FA"/>
    <a:srgbClr val="ED7D31"/>
    <a:srgbClr val="FE8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60"/>
  </p:normalViewPr>
  <p:slideViewPr>
    <p:cSldViewPr snapToGrid="0">
      <p:cViewPr>
        <p:scale>
          <a:sx n="80" d="100"/>
          <a:sy n="80" d="100"/>
        </p:scale>
        <p:origin x="34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1BABAAE9-097D-4158-8629-56AA8C7FC57C}" type="datetimeFigureOut">
              <a:rPr lang="fi-FI" smtClean="0"/>
              <a:t>21.4.2018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7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7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C1C89FC8-02CA-4509-88FF-D2CEC648E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8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875">
              <a:defRPr/>
            </a:pPr>
            <a:fld id="{1DBC8EC0-1976-4FA9-9B2F-08DC5C10C94C}" type="slidenum">
              <a:rPr lang="fi-FI">
                <a:solidFill>
                  <a:prstClr val="black"/>
                </a:solidFill>
                <a:latin typeface="Calibri" panose="020F0502020204030204"/>
              </a:rPr>
              <a:pPr defTabSz="917875">
                <a:defRPr/>
              </a:pPr>
              <a:t>1</a:t>
            </a:fld>
            <a:endParaRPr lang="fi-FI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580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6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54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4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4AE24FD-73A5-4C78-B952-05ED45099F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33150" y="6485981"/>
            <a:ext cx="2266253" cy="3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DB90CC23-D158-45AA-9AE5-63BC0AF8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658" y="3204164"/>
            <a:ext cx="6439965" cy="302618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EE7FF93-AF9F-4CFF-B5DB-6C306BBAE647}"/>
              </a:ext>
            </a:extLst>
          </p:cNvPr>
          <p:cNvSpPr txBox="1"/>
          <p:nvPr/>
        </p:nvSpPr>
        <p:spPr>
          <a:xfrm>
            <a:off x="1626900" y="3486951"/>
            <a:ext cx="493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+mj-lt"/>
              </a:rPr>
              <a:t>SPONSOR NAVIGATOR</a:t>
            </a:r>
            <a:br>
              <a:rPr lang="fi-FI" sz="3200" b="1" dirty="0">
                <a:solidFill>
                  <a:schemeClr val="bg1"/>
                </a:solidFill>
                <a:latin typeface="+mj-lt"/>
              </a:rPr>
            </a:br>
            <a:r>
              <a:rPr lang="fi-FI" dirty="0">
                <a:solidFill>
                  <a:srgbClr val="1AB49C"/>
                </a:solidFill>
                <a:latin typeface="+mj-lt"/>
              </a:rPr>
              <a:t>=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=</a:t>
            </a:r>
            <a:r>
              <a:rPr lang="fi-FI" dirty="0">
                <a:solidFill>
                  <a:schemeClr val="bg1"/>
                </a:solidFill>
                <a:latin typeface="+mj-lt"/>
              </a:rPr>
              <a:t> Suomen kattavin sponsoroinnin myynnissä ja markkinoinnin suunnittelussa käytettävä tietokanta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C62D6D1A-FA9D-49AC-BA96-DA82F1C6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18" y="1679098"/>
            <a:ext cx="6439965" cy="1316437"/>
          </a:xfrm>
          <a:prstGeom prst="rect">
            <a:avLst/>
          </a:prstGeom>
        </p:spPr>
      </p:pic>
      <p:pic>
        <p:nvPicPr>
          <p:cNvPr id="1026" name="Picture 2" descr="Kuvahaun tulos haulle taitoluisteluliitto logo">
            <a:extLst>
              <a:ext uri="{FF2B5EF4-FFF2-40B4-BE49-F238E27FC236}">
                <a16:creationId xmlns:a16="http://schemas.microsoft.com/office/drawing/2014/main" id="{F001B6AC-D3CE-4E5E-8CBA-B1951A4D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65" y="3384040"/>
            <a:ext cx="2650364" cy="17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2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Sanomalehdet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Naisten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0D2178B-F4EC-4D76-8BC5-E7F47E50FB01}"/>
              </a:ext>
            </a:extLst>
          </p:cNvPr>
          <p:cNvSpPr txBox="1"/>
          <p:nvPr/>
        </p:nvSpPr>
        <p:spPr>
          <a:xfrm>
            <a:off x="882789" y="135072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Mitä lehtiä luet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paperiversiona?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DD2D4B56-84FC-4C1C-A270-6350C721786E}"/>
              </a:ext>
            </a:extLst>
          </p:cNvPr>
          <p:cNvCxnSpPr>
            <a:cxnSpLocks/>
          </p:cNvCxnSpPr>
          <p:nvPr/>
        </p:nvCxnSpPr>
        <p:spPr>
          <a:xfrm>
            <a:off x="3290244" y="2282253"/>
            <a:ext cx="0" cy="2837099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4C51FD2-79F0-4E41-BADE-6E889D58A4E6}"/>
              </a:ext>
            </a:extLst>
          </p:cNvPr>
          <p:cNvCxnSpPr>
            <a:cxnSpLocks/>
          </p:cNvCxnSpPr>
          <p:nvPr/>
        </p:nvCxnSpPr>
        <p:spPr>
          <a:xfrm>
            <a:off x="6076359" y="2282253"/>
            <a:ext cx="0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50EC749-D3BE-418B-B740-C161872BA44D}"/>
              </a:ext>
            </a:extLst>
          </p:cNvPr>
          <p:cNvCxnSpPr>
            <a:cxnSpLocks/>
          </p:cNvCxnSpPr>
          <p:nvPr/>
        </p:nvCxnSpPr>
        <p:spPr>
          <a:xfrm flipH="1">
            <a:off x="8763000" y="2282253"/>
            <a:ext cx="738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7A631C0-9D76-4C95-92E5-AAF1BA52B436}"/>
              </a:ext>
            </a:extLst>
          </p:cNvPr>
          <p:cNvSpPr txBox="1"/>
          <p:nvPr/>
        </p:nvSpPr>
        <p:spPr>
          <a:xfrm>
            <a:off x="58481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18-29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422546B9-5219-4A4B-9E29-A8C32FCDA19D}"/>
              </a:ext>
            </a:extLst>
          </p:cNvPr>
          <p:cNvSpPr txBox="1"/>
          <p:nvPr/>
        </p:nvSpPr>
        <p:spPr>
          <a:xfrm>
            <a:off x="347220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30-44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FF1544B-ECA4-4A3E-A930-02A969E4C909}"/>
              </a:ext>
            </a:extLst>
          </p:cNvPr>
          <p:cNvSpPr txBox="1"/>
          <p:nvPr/>
        </p:nvSpPr>
        <p:spPr>
          <a:xfrm>
            <a:off x="6217920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45-59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0204A625-1ADA-4646-9D2C-0CB473C9F2E3}"/>
              </a:ext>
            </a:extLst>
          </p:cNvPr>
          <p:cNvSpPr txBox="1"/>
          <p:nvPr/>
        </p:nvSpPr>
        <p:spPr>
          <a:xfrm>
            <a:off x="8976519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60+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11FA936E-E015-4293-9DB0-EA76320B09E3}"/>
              </a:ext>
            </a:extLst>
          </p:cNvPr>
          <p:cNvSpPr/>
          <p:nvPr/>
        </p:nvSpPr>
        <p:spPr bwMode="auto">
          <a:xfrm>
            <a:off x="1855677" y="2871898"/>
            <a:ext cx="520475" cy="55710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C51B900-4BD5-4262-B519-83611C201318}"/>
              </a:ext>
            </a:extLst>
          </p:cNvPr>
          <p:cNvSpPr/>
          <p:nvPr/>
        </p:nvSpPr>
        <p:spPr bwMode="auto">
          <a:xfrm>
            <a:off x="4672067" y="2871898"/>
            <a:ext cx="520475" cy="55710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9322CB14-094A-4500-93C8-5502A3BE9AAA}"/>
              </a:ext>
            </a:extLst>
          </p:cNvPr>
          <p:cNvSpPr/>
          <p:nvPr/>
        </p:nvSpPr>
        <p:spPr bwMode="auto">
          <a:xfrm>
            <a:off x="7384968" y="2873458"/>
            <a:ext cx="520475" cy="55710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38857C77-53B7-4DBA-B29F-EC7D9AA2683C}"/>
              </a:ext>
            </a:extLst>
          </p:cNvPr>
          <p:cNvSpPr/>
          <p:nvPr/>
        </p:nvSpPr>
        <p:spPr bwMode="auto">
          <a:xfrm>
            <a:off x="10296782" y="2880883"/>
            <a:ext cx="520475" cy="55710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B42D1EF-D646-4E0E-A47A-B4719D53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4" y="2739797"/>
            <a:ext cx="1210160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4000" dirty="0">
                <a:solidFill>
                  <a:srgbClr val="1AB49C"/>
                </a:solidFill>
                <a:latin typeface="Calibri Light"/>
              </a:rPr>
              <a:t>Aikakauslehdet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Naisten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93A340A-87EA-48FB-8586-5B91504DC416}"/>
              </a:ext>
            </a:extLst>
          </p:cNvPr>
          <p:cNvSpPr txBox="1"/>
          <p:nvPr/>
        </p:nvSpPr>
        <p:spPr>
          <a:xfrm>
            <a:off x="584812" y="1917553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18-29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E51B8A-7F81-4949-8036-5A293A3CDE4B}"/>
              </a:ext>
            </a:extLst>
          </p:cNvPr>
          <p:cNvSpPr txBox="1"/>
          <p:nvPr/>
        </p:nvSpPr>
        <p:spPr>
          <a:xfrm>
            <a:off x="3472202" y="1917553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30-44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B251D5-8F6B-46CB-A3AB-29DFD0A30531}"/>
              </a:ext>
            </a:extLst>
          </p:cNvPr>
          <p:cNvSpPr txBox="1"/>
          <p:nvPr/>
        </p:nvSpPr>
        <p:spPr>
          <a:xfrm>
            <a:off x="6217920" y="1917553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45-59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7D86703-DD18-4AF0-9E44-5E34468ABF3D}"/>
              </a:ext>
            </a:extLst>
          </p:cNvPr>
          <p:cNvSpPr txBox="1"/>
          <p:nvPr/>
        </p:nvSpPr>
        <p:spPr>
          <a:xfrm>
            <a:off x="8976519" y="1917553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60+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926532DD-54FF-47E4-A37B-E48E8599797E}"/>
              </a:ext>
            </a:extLst>
          </p:cNvPr>
          <p:cNvCxnSpPr>
            <a:cxnSpLocks/>
          </p:cNvCxnSpPr>
          <p:nvPr/>
        </p:nvCxnSpPr>
        <p:spPr>
          <a:xfrm>
            <a:off x="3290244" y="2089067"/>
            <a:ext cx="0" cy="413786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5CDB5CC3-1E4B-4135-9F4C-D7ED95841E74}"/>
              </a:ext>
            </a:extLst>
          </p:cNvPr>
          <p:cNvCxnSpPr>
            <a:cxnSpLocks/>
          </p:cNvCxnSpPr>
          <p:nvPr/>
        </p:nvCxnSpPr>
        <p:spPr>
          <a:xfrm>
            <a:off x="6076359" y="2089067"/>
            <a:ext cx="0" cy="41958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2DC4B5B-8AED-40BA-9404-069D226901FF}"/>
              </a:ext>
            </a:extLst>
          </p:cNvPr>
          <p:cNvCxnSpPr>
            <a:cxnSpLocks/>
          </p:cNvCxnSpPr>
          <p:nvPr/>
        </p:nvCxnSpPr>
        <p:spPr>
          <a:xfrm flipH="1">
            <a:off x="8763000" y="2089067"/>
            <a:ext cx="738" cy="41958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961C88B-FBEB-499D-AD42-1688DB389A8D}"/>
              </a:ext>
            </a:extLst>
          </p:cNvPr>
          <p:cNvSpPr txBox="1"/>
          <p:nvPr/>
        </p:nvSpPr>
        <p:spPr>
          <a:xfrm>
            <a:off x="882789" y="1350720"/>
            <a:ext cx="10515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Mitä lehtiä luet </a:t>
            </a:r>
            <a:r>
              <a:rPr lang="fi-FI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kuukausittain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paperiversiona?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800E2A34-5996-4964-8A99-4EB42CA8AF6E}"/>
              </a:ext>
            </a:extLst>
          </p:cNvPr>
          <p:cNvSpPr/>
          <p:nvPr/>
        </p:nvSpPr>
        <p:spPr bwMode="auto">
          <a:xfrm>
            <a:off x="2016662" y="2636584"/>
            <a:ext cx="520475" cy="246084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CD21BCC7-2C65-4C24-88C6-2F5EE46BB66A}"/>
              </a:ext>
            </a:extLst>
          </p:cNvPr>
          <p:cNvSpPr/>
          <p:nvPr/>
        </p:nvSpPr>
        <p:spPr bwMode="auto">
          <a:xfrm>
            <a:off x="4670420" y="2816890"/>
            <a:ext cx="520475" cy="39638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7B4E4B20-5F1A-4391-A94D-93295F8783CB}"/>
              </a:ext>
            </a:extLst>
          </p:cNvPr>
          <p:cNvSpPr/>
          <p:nvPr/>
        </p:nvSpPr>
        <p:spPr bwMode="auto">
          <a:xfrm>
            <a:off x="7452306" y="2816890"/>
            <a:ext cx="520475" cy="39638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8399E6D-E4E6-485F-9BB3-B24A72C0699D}"/>
              </a:ext>
            </a:extLst>
          </p:cNvPr>
          <p:cNvSpPr/>
          <p:nvPr/>
        </p:nvSpPr>
        <p:spPr bwMode="auto">
          <a:xfrm>
            <a:off x="10225727" y="2816890"/>
            <a:ext cx="520475" cy="39638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6362E9E-D470-4A39-B3C1-F8C06E6A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" y="2335151"/>
            <a:ext cx="3853006" cy="4121253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1C143DA-4067-492C-8C36-C019C2BA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21" y="2335151"/>
            <a:ext cx="3853006" cy="412125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E1B8E21-CCA8-4CDA-A8FB-62C46B78F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549" y="2335151"/>
            <a:ext cx="3853006" cy="412125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AD8C4EAC-B742-408E-8ACF-4808B6D1D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985" y="2335151"/>
            <a:ext cx="385300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F5B8280D-7F9D-433C-B9BB-44423A0A901F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Radio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Naisten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14A0783-4F17-4534-9228-C5943B52A5B4}"/>
              </a:ext>
            </a:extLst>
          </p:cNvPr>
          <p:cNvSpPr txBox="1"/>
          <p:nvPr/>
        </p:nvSpPr>
        <p:spPr>
          <a:xfrm>
            <a:off x="882789" y="1350720"/>
            <a:ext cx="10515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Mitä radiokanavia kuuntelet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78A9D90-F0B0-4DC1-8DFC-ED5B282194F1}"/>
              </a:ext>
            </a:extLst>
          </p:cNvPr>
          <p:cNvCxnSpPr>
            <a:cxnSpLocks/>
          </p:cNvCxnSpPr>
          <p:nvPr/>
        </p:nvCxnSpPr>
        <p:spPr>
          <a:xfrm>
            <a:off x="3290244" y="2282253"/>
            <a:ext cx="0" cy="2837099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D044DD51-6E38-41D7-BFC0-11F45B32C9A8}"/>
              </a:ext>
            </a:extLst>
          </p:cNvPr>
          <p:cNvCxnSpPr>
            <a:cxnSpLocks/>
          </p:cNvCxnSpPr>
          <p:nvPr/>
        </p:nvCxnSpPr>
        <p:spPr>
          <a:xfrm>
            <a:off x="6076359" y="2282253"/>
            <a:ext cx="0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2B5633D1-B14A-4D2B-B333-AB988503F310}"/>
              </a:ext>
            </a:extLst>
          </p:cNvPr>
          <p:cNvCxnSpPr>
            <a:cxnSpLocks/>
          </p:cNvCxnSpPr>
          <p:nvPr/>
        </p:nvCxnSpPr>
        <p:spPr>
          <a:xfrm flipH="1">
            <a:off x="8763000" y="2282253"/>
            <a:ext cx="738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A6580F5-5A60-4E38-9E3A-2FCE78B240D9}"/>
              </a:ext>
            </a:extLst>
          </p:cNvPr>
          <p:cNvSpPr txBox="1"/>
          <p:nvPr/>
        </p:nvSpPr>
        <p:spPr>
          <a:xfrm>
            <a:off x="58481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18-29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BFD9645-C53A-4BE6-BB0B-9B1C2E38E814}"/>
              </a:ext>
            </a:extLst>
          </p:cNvPr>
          <p:cNvSpPr txBox="1"/>
          <p:nvPr/>
        </p:nvSpPr>
        <p:spPr>
          <a:xfrm>
            <a:off x="347220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30-44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5C73369C-67F9-4AC4-B31C-F04B2A31BA43}"/>
              </a:ext>
            </a:extLst>
          </p:cNvPr>
          <p:cNvSpPr txBox="1"/>
          <p:nvPr/>
        </p:nvSpPr>
        <p:spPr>
          <a:xfrm>
            <a:off x="6217920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45-59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3870E61-5D25-4100-A1BB-001D4CADC7F7}"/>
              </a:ext>
            </a:extLst>
          </p:cNvPr>
          <p:cNvSpPr txBox="1"/>
          <p:nvPr/>
        </p:nvSpPr>
        <p:spPr>
          <a:xfrm>
            <a:off x="8976519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60+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2552322B-E589-4971-9D93-A313927E3A43}"/>
              </a:ext>
            </a:extLst>
          </p:cNvPr>
          <p:cNvSpPr/>
          <p:nvPr/>
        </p:nvSpPr>
        <p:spPr bwMode="auto">
          <a:xfrm>
            <a:off x="2061736" y="2871899"/>
            <a:ext cx="454444" cy="25122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C4372DBC-D0FF-406D-A6B5-F3BA5C94E0A6}"/>
              </a:ext>
            </a:extLst>
          </p:cNvPr>
          <p:cNvSpPr/>
          <p:nvPr/>
        </p:nvSpPr>
        <p:spPr bwMode="auto">
          <a:xfrm>
            <a:off x="4961837" y="2871899"/>
            <a:ext cx="454444" cy="25122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4FE7569F-3C32-4F00-90BA-AC5F4D4B69DE}"/>
              </a:ext>
            </a:extLst>
          </p:cNvPr>
          <p:cNvSpPr/>
          <p:nvPr/>
        </p:nvSpPr>
        <p:spPr bwMode="auto">
          <a:xfrm>
            <a:off x="7706931" y="2873459"/>
            <a:ext cx="454444" cy="25122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245C5892-A398-4253-92F5-E43BB8E0EE2D}"/>
              </a:ext>
            </a:extLst>
          </p:cNvPr>
          <p:cNvSpPr/>
          <p:nvPr/>
        </p:nvSpPr>
        <p:spPr bwMode="auto">
          <a:xfrm>
            <a:off x="10625185" y="2880884"/>
            <a:ext cx="454444" cy="25122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09EC288-F50E-4888-8526-F9712738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158" y="2730169"/>
            <a:ext cx="12192000" cy="1224072"/>
          </a:xfrm>
          <a:prstGeom prst="rect">
            <a:avLst/>
          </a:prstGeom>
        </p:spPr>
      </p:pic>
      <p:sp>
        <p:nvSpPr>
          <p:cNvPr id="17" name="Nuoli: Oikea 16">
            <a:extLst>
              <a:ext uri="{FF2B5EF4-FFF2-40B4-BE49-F238E27FC236}">
                <a16:creationId xmlns:a16="http://schemas.microsoft.com/office/drawing/2014/main" id="{BBD19723-255B-434E-91CC-157E26E33355}"/>
              </a:ext>
            </a:extLst>
          </p:cNvPr>
          <p:cNvSpPr/>
          <p:nvPr/>
        </p:nvSpPr>
        <p:spPr>
          <a:xfrm rot="16200000">
            <a:off x="4064277" y="4675269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E5ED6041-3229-42A6-861A-3CEB21713B91}"/>
              </a:ext>
            </a:extLst>
          </p:cNvPr>
          <p:cNvSpPr/>
          <p:nvPr/>
        </p:nvSpPr>
        <p:spPr>
          <a:xfrm rot="16200000">
            <a:off x="9991021" y="4762205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441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C6C1705-82BE-4AB4-B86F-D69BE404C6F3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Verkkosivut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Naisten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D7A3581-FB74-4DFD-85B6-607AE8285F02}"/>
              </a:ext>
            </a:extLst>
          </p:cNvPr>
          <p:cNvSpPr txBox="1"/>
          <p:nvPr/>
        </p:nvSpPr>
        <p:spPr>
          <a:xfrm>
            <a:off x="882789" y="1350720"/>
            <a:ext cx="10515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Millä internetsivustoilla käyt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472D2041-2A6B-4B37-8DEB-8D725D9E8BC7}"/>
              </a:ext>
            </a:extLst>
          </p:cNvPr>
          <p:cNvSpPr/>
          <p:nvPr/>
        </p:nvSpPr>
        <p:spPr bwMode="auto">
          <a:xfrm>
            <a:off x="2435222" y="2878522"/>
            <a:ext cx="454444" cy="4001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D8B0947E-6535-4BF6-90F2-5037B6670D1C}"/>
              </a:ext>
            </a:extLst>
          </p:cNvPr>
          <p:cNvSpPr/>
          <p:nvPr/>
        </p:nvSpPr>
        <p:spPr bwMode="auto">
          <a:xfrm>
            <a:off x="5425474" y="2878522"/>
            <a:ext cx="454444" cy="4001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D999757B-CFE1-4DD5-9DFE-E3401AB80374}"/>
              </a:ext>
            </a:extLst>
          </p:cNvPr>
          <p:cNvSpPr/>
          <p:nvPr/>
        </p:nvSpPr>
        <p:spPr bwMode="auto">
          <a:xfrm>
            <a:off x="8080417" y="2880082"/>
            <a:ext cx="454444" cy="4001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99DA022B-E146-4951-9FFC-E198A7B2968D}"/>
              </a:ext>
            </a:extLst>
          </p:cNvPr>
          <p:cNvSpPr/>
          <p:nvPr/>
        </p:nvSpPr>
        <p:spPr bwMode="auto">
          <a:xfrm>
            <a:off x="10876324" y="2887507"/>
            <a:ext cx="454444" cy="4001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374716A1-A290-4A58-8C0F-2DA0E4EAE969}"/>
              </a:ext>
            </a:extLst>
          </p:cNvPr>
          <p:cNvCxnSpPr>
            <a:cxnSpLocks/>
          </p:cNvCxnSpPr>
          <p:nvPr/>
        </p:nvCxnSpPr>
        <p:spPr>
          <a:xfrm>
            <a:off x="3290244" y="2282253"/>
            <a:ext cx="0" cy="2837099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FB41A535-D4CE-4BA3-A6FD-1AEFDAEA86AA}"/>
              </a:ext>
            </a:extLst>
          </p:cNvPr>
          <p:cNvCxnSpPr>
            <a:cxnSpLocks/>
          </p:cNvCxnSpPr>
          <p:nvPr/>
        </p:nvCxnSpPr>
        <p:spPr>
          <a:xfrm>
            <a:off x="6076359" y="2282253"/>
            <a:ext cx="0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3E05069D-29A5-45C5-BBE8-31CE3A552D95}"/>
              </a:ext>
            </a:extLst>
          </p:cNvPr>
          <p:cNvCxnSpPr>
            <a:cxnSpLocks/>
          </p:cNvCxnSpPr>
          <p:nvPr/>
        </p:nvCxnSpPr>
        <p:spPr>
          <a:xfrm flipH="1">
            <a:off x="8763000" y="2282253"/>
            <a:ext cx="738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DAC9380-69EF-4F57-ABA4-EF5BAD392890}"/>
              </a:ext>
            </a:extLst>
          </p:cNvPr>
          <p:cNvSpPr txBox="1"/>
          <p:nvPr/>
        </p:nvSpPr>
        <p:spPr>
          <a:xfrm>
            <a:off x="58481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18-29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44910FE1-7236-48B5-A463-D460DAA1ADC0}"/>
              </a:ext>
            </a:extLst>
          </p:cNvPr>
          <p:cNvSpPr txBox="1"/>
          <p:nvPr/>
        </p:nvSpPr>
        <p:spPr>
          <a:xfrm>
            <a:off x="347220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30-44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E51AF32A-CF58-44B0-9A74-69E7E6BD99DA}"/>
              </a:ext>
            </a:extLst>
          </p:cNvPr>
          <p:cNvSpPr txBox="1"/>
          <p:nvPr/>
        </p:nvSpPr>
        <p:spPr>
          <a:xfrm>
            <a:off x="6217920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45-59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A130824E-C151-49A0-A042-C10FFFF45B2A}"/>
              </a:ext>
            </a:extLst>
          </p:cNvPr>
          <p:cNvSpPr txBox="1"/>
          <p:nvPr/>
        </p:nvSpPr>
        <p:spPr>
          <a:xfrm>
            <a:off x="8976519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60+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C10C1D7-2289-4BD0-8D6E-054BB043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82" y="2738374"/>
            <a:ext cx="12107705" cy="2017951"/>
          </a:xfrm>
          <a:prstGeom prst="rect">
            <a:avLst/>
          </a:prstGeom>
        </p:spPr>
      </p:pic>
      <p:sp>
        <p:nvSpPr>
          <p:cNvPr id="17" name="Nuoli: Oikea 16">
            <a:extLst>
              <a:ext uri="{FF2B5EF4-FFF2-40B4-BE49-F238E27FC236}">
                <a16:creationId xmlns:a16="http://schemas.microsoft.com/office/drawing/2014/main" id="{12D31572-40D3-47A1-938F-52A169446C7C}"/>
              </a:ext>
            </a:extLst>
          </p:cNvPr>
          <p:cNvSpPr/>
          <p:nvPr/>
        </p:nvSpPr>
        <p:spPr>
          <a:xfrm rot="16200000">
            <a:off x="4255538" y="5614713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F6BB33D3-7177-40C5-8413-877406CC301E}"/>
              </a:ext>
            </a:extLst>
          </p:cNvPr>
          <p:cNvSpPr/>
          <p:nvPr/>
        </p:nvSpPr>
        <p:spPr>
          <a:xfrm rot="16200000">
            <a:off x="9889011" y="5614714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548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CFBD6C7F-B59E-4AC7-9580-9117E268865F}"/>
              </a:ext>
            </a:extLst>
          </p:cNvPr>
          <p:cNvSpPr txBox="1"/>
          <p:nvPr/>
        </p:nvSpPr>
        <p:spPr>
          <a:xfrm>
            <a:off x="882789" y="1324780"/>
            <a:ext cx="1051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Useamman kerran päivässä</a:t>
            </a:r>
            <a:endParaRPr lang="fi-FI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C7D52AB-3F6E-4B2B-A3E4-AB56B1499AC0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AB49C"/>
                </a:solidFill>
              </a:rPr>
              <a:t>Some-kanavien käyttö 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Naisten keskuudessa</a:t>
            </a:r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0921B54-541D-40BD-A9AB-206DF642F155}"/>
              </a:ext>
            </a:extLst>
          </p:cNvPr>
          <p:cNvSpPr txBox="1"/>
          <p:nvPr/>
        </p:nvSpPr>
        <p:spPr>
          <a:xfrm>
            <a:off x="584812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18-29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5102D4-181B-44A8-9FAD-69D53D610DF4}"/>
              </a:ext>
            </a:extLst>
          </p:cNvPr>
          <p:cNvSpPr txBox="1"/>
          <p:nvPr/>
        </p:nvSpPr>
        <p:spPr>
          <a:xfrm>
            <a:off x="3472202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30-44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3ABC5CB-72F7-4735-8B5A-2F4DDD97A41A}"/>
              </a:ext>
            </a:extLst>
          </p:cNvPr>
          <p:cNvSpPr txBox="1"/>
          <p:nvPr/>
        </p:nvSpPr>
        <p:spPr>
          <a:xfrm>
            <a:off x="6217920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45-59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D3697B6-9EF4-4084-881F-BA98E49F0C9B}"/>
              </a:ext>
            </a:extLst>
          </p:cNvPr>
          <p:cNvSpPr txBox="1"/>
          <p:nvPr/>
        </p:nvSpPr>
        <p:spPr>
          <a:xfrm>
            <a:off x="8976519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60+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6F79AB65-DF92-41B7-A4E4-C6C16575AFF9}"/>
              </a:ext>
            </a:extLst>
          </p:cNvPr>
          <p:cNvCxnSpPr>
            <a:cxnSpLocks/>
          </p:cNvCxnSpPr>
          <p:nvPr/>
        </p:nvCxnSpPr>
        <p:spPr>
          <a:xfrm>
            <a:off x="3290244" y="2018238"/>
            <a:ext cx="0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CE898F29-ABD1-45A4-9AA2-E1F226E2FA45}"/>
              </a:ext>
            </a:extLst>
          </p:cNvPr>
          <p:cNvCxnSpPr>
            <a:cxnSpLocks/>
          </p:cNvCxnSpPr>
          <p:nvPr/>
        </p:nvCxnSpPr>
        <p:spPr>
          <a:xfrm>
            <a:off x="6076359" y="2018238"/>
            <a:ext cx="0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09DCF52E-344E-4D9E-8A43-6D716FE869BA}"/>
              </a:ext>
            </a:extLst>
          </p:cNvPr>
          <p:cNvCxnSpPr>
            <a:cxnSpLocks/>
          </p:cNvCxnSpPr>
          <p:nvPr/>
        </p:nvCxnSpPr>
        <p:spPr>
          <a:xfrm flipH="1">
            <a:off x="8763000" y="2018238"/>
            <a:ext cx="738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FE7D67ED-7E31-43AD-81E6-6C2E5282585A}"/>
              </a:ext>
            </a:extLst>
          </p:cNvPr>
          <p:cNvSpPr/>
          <p:nvPr/>
        </p:nvSpPr>
        <p:spPr bwMode="auto">
          <a:xfrm>
            <a:off x="4744742" y="3136668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1638B367-1CC1-417F-AF19-7CB9D85CDEE8}"/>
              </a:ext>
            </a:extLst>
          </p:cNvPr>
          <p:cNvSpPr/>
          <p:nvPr/>
        </p:nvSpPr>
        <p:spPr bwMode="auto">
          <a:xfrm>
            <a:off x="2295665" y="3150623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34D6FCD2-A3C8-4D0D-AFB5-4CBFC642B9CF}"/>
              </a:ext>
            </a:extLst>
          </p:cNvPr>
          <p:cNvSpPr/>
          <p:nvPr/>
        </p:nvSpPr>
        <p:spPr bwMode="auto">
          <a:xfrm>
            <a:off x="5220231" y="2465210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44932F0-084D-4D94-935D-9DD5356445A5}"/>
              </a:ext>
            </a:extLst>
          </p:cNvPr>
          <p:cNvSpPr/>
          <p:nvPr/>
        </p:nvSpPr>
        <p:spPr bwMode="auto">
          <a:xfrm>
            <a:off x="2435186" y="2806264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65CEFC4B-EAF4-45ED-ADFB-E5E836235346}"/>
              </a:ext>
            </a:extLst>
          </p:cNvPr>
          <p:cNvSpPr/>
          <p:nvPr/>
        </p:nvSpPr>
        <p:spPr bwMode="auto">
          <a:xfrm>
            <a:off x="7891868" y="2465210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A48FAD30-64E4-4735-804A-68E8E73BDCE0}"/>
              </a:ext>
            </a:extLst>
          </p:cNvPr>
          <p:cNvSpPr/>
          <p:nvPr/>
        </p:nvSpPr>
        <p:spPr bwMode="auto">
          <a:xfrm>
            <a:off x="10469675" y="2465210"/>
            <a:ext cx="543147" cy="29233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BC3777B-1892-4F86-8C4F-AAE0404D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14" y="2275247"/>
            <a:ext cx="2945389" cy="376355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C814DD6-E072-4071-8EC4-2BD09A4E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997" y="2275246"/>
            <a:ext cx="2945389" cy="37635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77F0654-73FD-49FC-A7C6-8DC38172A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9" y="2275249"/>
            <a:ext cx="2945389" cy="37635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D4647E7-3168-46A3-8221-9890814DA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019" y="2275248"/>
            <a:ext cx="2945389" cy="3763553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6FB9FC1B-B69B-4EFD-86D4-B6FE415FE17A}"/>
              </a:ext>
            </a:extLst>
          </p:cNvPr>
          <p:cNvSpPr/>
          <p:nvPr/>
        </p:nvSpPr>
        <p:spPr>
          <a:xfrm>
            <a:off x="4286250" y="1762125"/>
            <a:ext cx="1085841" cy="590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2538550E-ADA9-4CF1-9488-7AE0098F7D3D}"/>
              </a:ext>
            </a:extLst>
          </p:cNvPr>
          <p:cNvSpPr/>
          <p:nvPr/>
        </p:nvSpPr>
        <p:spPr>
          <a:xfrm>
            <a:off x="9667774" y="1722524"/>
            <a:ext cx="1085841" cy="590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09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8E5ED93-2196-4623-80AE-E5F1FFEE49E9}"/>
              </a:ext>
            </a:extLst>
          </p:cNvPr>
          <p:cNvSpPr/>
          <p:nvPr/>
        </p:nvSpPr>
        <p:spPr bwMode="auto">
          <a:xfrm>
            <a:off x="2441150" y="3663869"/>
            <a:ext cx="580353" cy="4638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79B69034-E54E-4021-85CA-0303C8699AA9}"/>
              </a:ext>
            </a:extLst>
          </p:cNvPr>
          <p:cNvSpPr/>
          <p:nvPr/>
        </p:nvSpPr>
        <p:spPr bwMode="auto">
          <a:xfrm>
            <a:off x="3521569" y="3663869"/>
            <a:ext cx="580353" cy="46381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2C793BB-7BDA-4382-BB97-44F2CACC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1" y="2339507"/>
            <a:ext cx="9083735" cy="414643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3639C8A-A8B0-4142-8DB1-AAAC0688F61D}"/>
              </a:ext>
            </a:extLst>
          </p:cNvPr>
          <p:cNvSpPr txBox="1"/>
          <p:nvPr/>
        </p:nvSpPr>
        <p:spPr>
          <a:xfrm>
            <a:off x="882789" y="1350720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Kuinka aktiivisesti käytät tai seuraat seuraavia sosiaalisen median kanavia?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8704EA-135E-4BE2-B996-0F0FB76D5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763"/>
          <a:stretch/>
        </p:blipFill>
        <p:spPr>
          <a:xfrm>
            <a:off x="252217" y="1996037"/>
            <a:ext cx="10515600" cy="39537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B52442FE-DD22-4E8A-9E47-6D0F5B3CC0E4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Some-kanavien käyttö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Väestö 18+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EAFD1B-0569-4F39-B671-CB5956508D05}"/>
              </a:ext>
            </a:extLst>
          </p:cNvPr>
          <p:cNvSpPr txBox="1"/>
          <p:nvPr/>
        </p:nvSpPr>
        <p:spPr>
          <a:xfrm>
            <a:off x="9574043" y="3996062"/>
            <a:ext cx="2207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2017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28638069-E826-4747-B0D4-B5FD9F27CD2D}"/>
              </a:ext>
            </a:extLst>
          </p:cNvPr>
          <p:cNvSpPr/>
          <p:nvPr/>
        </p:nvSpPr>
        <p:spPr bwMode="auto">
          <a:xfrm>
            <a:off x="8252446" y="5052637"/>
            <a:ext cx="287653" cy="25989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1FF5F6F-88F6-43C6-8489-AC80AF4E0540}"/>
              </a:ext>
            </a:extLst>
          </p:cNvPr>
          <p:cNvSpPr/>
          <p:nvPr/>
        </p:nvSpPr>
        <p:spPr bwMode="auto">
          <a:xfrm>
            <a:off x="8682482" y="5052637"/>
            <a:ext cx="287653" cy="25989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85D409C-8A22-4CB5-B693-23C841BA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70" y="4397780"/>
            <a:ext cx="4574608" cy="2088163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4C5B0FDA-AA0E-4310-8BF6-2A3C19F5140F}"/>
              </a:ext>
            </a:extLst>
          </p:cNvPr>
          <p:cNvSpPr/>
          <p:nvPr/>
        </p:nvSpPr>
        <p:spPr>
          <a:xfrm>
            <a:off x="8758827" y="365529"/>
            <a:ext cx="3022459" cy="1179936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73DE580-F8FB-402B-B08A-F18AB3B736E8}"/>
              </a:ext>
            </a:extLst>
          </p:cNvPr>
          <p:cNvSpPr txBox="1"/>
          <p:nvPr/>
        </p:nvSpPr>
        <p:spPr>
          <a:xfrm>
            <a:off x="8845075" y="517624"/>
            <a:ext cx="284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i-FI" sz="1600" i="1" dirty="0">
                <a:solidFill>
                  <a:prstClr val="white"/>
                </a:solidFill>
                <a:latin typeface="Calibri Light"/>
              </a:rPr>
              <a:t>”Instagramin käyttö ei ole enää yksistään nuorten naisten juttu – suosio kasvanut voimakkaasti.”</a:t>
            </a:r>
            <a:endParaRPr lang="fi-FI" sz="16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640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922DBA3-30FF-4B9B-A01D-34B08A5B0DDA}"/>
              </a:ext>
            </a:extLst>
          </p:cNvPr>
          <p:cNvSpPr txBox="1">
            <a:spLocks/>
          </p:cNvSpPr>
          <p:nvPr/>
        </p:nvSpPr>
        <p:spPr>
          <a:xfrm>
            <a:off x="1524000" y="2401913"/>
            <a:ext cx="9144000" cy="9148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IMAGO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rgbClr val="1AB49C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FF3C729D-0A97-4D16-82C0-5DEE1E40CA23}"/>
              </a:ext>
            </a:extLst>
          </p:cNvPr>
          <p:cNvSpPr txBox="1">
            <a:spLocks/>
          </p:cNvSpPr>
          <p:nvPr/>
        </p:nvSpPr>
        <p:spPr>
          <a:xfrm>
            <a:off x="1524000" y="340885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Taitoluistelu &amp; Muodostelmaluistelu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2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Taitoluistelun imago 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Väestön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961C88B-FBEB-499D-AD42-1688DB389A8D}"/>
              </a:ext>
            </a:extLst>
          </p:cNvPr>
          <p:cNvSpPr txBox="1"/>
          <p:nvPr/>
        </p:nvSpPr>
        <p:spPr>
          <a:xfrm>
            <a:off x="882789" y="1350720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Valitse urheilulajit joihin sopii/joita mielestäsi voi kuvailla sanalla…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7EF1808-EC3B-4DF1-BCBD-E789C1AD654B}"/>
              </a:ext>
            </a:extLst>
          </p:cNvPr>
          <p:cNvSpPr/>
          <p:nvPr/>
        </p:nvSpPr>
        <p:spPr bwMode="auto">
          <a:xfrm>
            <a:off x="2566995" y="4550050"/>
            <a:ext cx="4223272" cy="292883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4294E35-F1F7-4F13-A390-A47C0448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1" y="2236478"/>
            <a:ext cx="9870279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Muodostelmaluistelun imago 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Väestön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961C88B-FBEB-499D-AD42-1688DB389A8D}"/>
              </a:ext>
            </a:extLst>
          </p:cNvPr>
          <p:cNvSpPr txBox="1"/>
          <p:nvPr/>
        </p:nvSpPr>
        <p:spPr>
          <a:xfrm>
            <a:off x="882789" y="1350720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Valitse urheilulajit joihin sopii/joita mielestäsi voi kuvailla sanalla…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9856103-0CB9-4B03-9757-3A1478F10E63}"/>
              </a:ext>
            </a:extLst>
          </p:cNvPr>
          <p:cNvSpPr/>
          <p:nvPr/>
        </p:nvSpPr>
        <p:spPr bwMode="auto">
          <a:xfrm>
            <a:off x="2566995" y="4550050"/>
            <a:ext cx="904338" cy="30135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CBDE48C-57C7-42A6-95DB-3F92BCB1AA9D}"/>
              </a:ext>
            </a:extLst>
          </p:cNvPr>
          <p:cNvSpPr/>
          <p:nvPr/>
        </p:nvSpPr>
        <p:spPr bwMode="auto">
          <a:xfrm>
            <a:off x="4217995" y="4541583"/>
            <a:ext cx="904338" cy="30135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65580C-33C5-4306-8358-1ED1B2F2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48" y="2236478"/>
            <a:ext cx="9870279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922DBA3-30FF-4B9B-A01D-34B08A5B0DDA}"/>
              </a:ext>
            </a:extLst>
          </p:cNvPr>
          <p:cNvSpPr txBox="1">
            <a:spLocks/>
          </p:cNvSpPr>
          <p:nvPr/>
        </p:nvSpPr>
        <p:spPr>
          <a:xfrm>
            <a:off x="1524000" y="2401913"/>
            <a:ext cx="9144000" cy="9148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KOHDERYHMÄ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rgbClr val="1AB49C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FF3C729D-0A97-4D16-82C0-5DEE1E40CA23}"/>
              </a:ext>
            </a:extLst>
          </p:cNvPr>
          <p:cNvSpPr txBox="1">
            <a:spLocks/>
          </p:cNvSpPr>
          <p:nvPr/>
        </p:nvSpPr>
        <p:spPr>
          <a:xfrm>
            <a:off x="1524000" y="340885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Taitoluistelusta erittäin kiinnostuneet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Muodostelmaluistelusta erittäin kiinnostuneet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E9B7B4C-F2C7-431D-87E1-64F482368184}"/>
              </a:ext>
            </a:extLst>
          </p:cNvPr>
          <p:cNvSpPr txBox="1">
            <a:spLocks/>
          </p:cNvSpPr>
          <p:nvPr/>
        </p:nvSpPr>
        <p:spPr>
          <a:xfrm>
            <a:off x="895229" y="1845852"/>
            <a:ext cx="98843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Vuoden 2018 tutkimusta varten haastateltiin 2 114 täysi-ikäistä suomalaista helmikuun aikana.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None/>
              <a:defRPr/>
            </a:pPr>
            <a:endParaRPr lang="fi-FI" sz="17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Tutkimus toteutetaan </a:t>
            </a:r>
            <a:r>
              <a:rPr lang="fi-FI" sz="1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SSI:n</a:t>
            </a: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Internet-paneelin kautta (</a:t>
            </a:r>
            <a:r>
              <a:rPr lang="fi-FI" sz="1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Survey</a:t>
            </a: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</a:t>
            </a:r>
            <a:r>
              <a:rPr lang="fi-FI" sz="1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Sampling</a:t>
            </a: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International / </a:t>
            </a:r>
            <a:r>
              <a:rPr lang="fi-FI" sz="1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Esomar</a:t>
            </a: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-ohjeistus).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endParaRPr lang="fi-FI" sz="17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Toteutus vuosittain (2006-2017 N: 22 000)</a:t>
            </a:r>
            <a:br>
              <a:rPr lang="fi-FI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</a:br>
            <a:endParaRPr lang="fi-FI" sz="24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endParaRPr lang="fi-FI" sz="24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r>
              <a:rPr lang="fi-FI" sz="24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Vuosittainen otos vastaa väestörakennetta pienoiskoossa</a:t>
            </a:r>
            <a:r>
              <a:rPr lang="fi-FI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br>
              <a:rPr lang="fi-FI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fi-FI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(sukupuolen, iän sekä Suomen suuralueiden osalta).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defRPr/>
            </a:pPr>
            <a:endParaRPr lang="fi-FI" sz="20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6068243-D615-4147-A3AE-D0E080C1A5D0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solidFill>
                  <a:srgbClr val="1AB49C"/>
                </a:solidFill>
              </a:rPr>
              <a:t>Sponsor</a:t>
            </a:r>
            <a:r>
              <a:rPr lang="fi-FI" sz="4000" dirty="0">
                <a:solidFill>
                  <a:srgbClr val="1AB49C"/>
                </a:solidFill>
              </a:rPr>
              <a:t> Navigator  </a:t>
            </a:r>
            <a:r>
              <a:rPr lang="fi-FI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Lyhyesti tutkimuksesta</a:t>
            </a:r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5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>
                <a:solidFill>
                  <a:srgbClr val="1AB49C"/>
                </a:solidFill>
                <a:latin typeface="Calibri Light"/>
              </a:rPr>
              <a:t>Demografia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Sukupuoli- ja ikäjakauma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AC02375-8300-4FE4-89F3-C2043181EFE2}"/>
              </a:ext>
            </a:extLst>
          </p:cNvPr>
          <p:cNvCxnSpPr>
            <a:cxnSpLocks/>
          </p:cNvCxnSpPr>
          <p:nvPr/>
        </p:nvCxnSpPr>
        <p:spPr>
          <a:xfrm>
            <a:off x="1007165" y="3974917"/>
            <a:ext cx="9746974" cy="0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 4">
            <a:extLst>
              <a:ext uri="{FF2B5EF4-FFF2-40B4-BE49-F238E27FC236}">
                <a16:creationId xmlns:a16="http://schemas.microsoft.com/office/drawing/2014/main" id="{0F7CC311-5955-4B26-A2BA-C96CDF6C9BDA}"/>
              </a:ext>
            </a:extLst>
          </p:cNvPr>
          <p:cNvSpPr/>
          <p:nvPr/>
        </p:nvSpPr>
        <p:spPr>
          <a:xfrm>
            <a:off x="9118244" y="4401712"/>
            <a:ext cx="2553206" cy="1857421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A400AA9-5FE7-4370-A6C0-C9AB24B6CBFB}"/>
              </a:ext>
            </a:extLst>
          </p:cNvPr>
          <p:cNvSpPr txBox="1"/>
          <p:nvPr/>
        </p:nvSpPr>
        <p:spPr>
          <a:xfrm>
            <a:off x="9187340" y="4594544"/>
            <a:ext cx="2407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i-FI" i="1" dirty="0">
                <a:solidFill>
                  <a:prstClr val="white"/>
                </a:solidFill>
                <a:latin typeface="Calibri Light"/>
              </a:rPr>
              <a:t>”Taitoluistelusta erittäin kiinnostuneista suomalaisista </a:t>
            </a:r>
            <a:r>
              <a:rPr lang="fi-FI" b="1" i="1" u="sng" dirty="0">
                <a:solidFill>
                  <a:prstClr val="white"/>
                </a:solidFill>
                <a:latin typeface="Calibri Light"/>
              </a:rPr>
              <a:t>noin puolet on yli 60-vuotiaita</a:t>
            </a:r>
            <a:r>
              <a:rPr lang="fi-FI" i="1" dirty="0">
                <a:solidFill>
                  <a:prstClr val="white"/>
                </a:solidFill>
                <a:latin typeface="Calibri Light"/>
              </a:rPr>
              <a:t>.”</a:t>
            </a:r>
            <a:endParaRPr lang="fi-FI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A76C2E3-7654-44AC-9117-8FB49E40258B}"/>
              </a:ext>
            </a:extLst>
          </p:cNvPr>
          <p:cNvSpPr/>
          <p:nvPr/>
        </p:nvSpPr>
        <p:spPr>
          <a:xfrm>
            <a:off x="9118244" y="1803138"/>
            <a:ext cx="2553206" cy="1744985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B83A9DF-EF90-4383-9CCF-C16C84D55E87}"/>
              </a:ext>
            </a:extLst>
          </p:cNvPr>
          <p:cNvSpPr txBox="1"/>
          <p:nvPr/>
        </p:nvSpPr>
        <p:spPr>
          <a:xfrm>
            <a:off x="9187340" y="2019627"/>
            <a:ext cx="240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i-FI" i="1" dirty="0">
                <a:solidFill>
                  <a:prstClr val="white"/>
                </a:solidFill>
                <a:latin typeface="Calibri Light"/>
              </a:rPr>
              <a:t>”Taitoluistelusta erittäin kiinnostuneista suomalaisista </a:t>
            </a:r>
            <a:r>
              <a:rPr lang="fi-FI" b="1" i="1" u="sng" dirty="0">
                <a:solidFill>
                  <a:prstClr val="white"/>
                </a:solidFill>
                <a:latin typeface="Calibri Light"/>
              </a:rPr>
              <a:t>kolme neljästä on naisia</a:t>
            </a:r>
            <a:r>
              <a:rPr lang="fi-FI" i="1" dirty="0">
                <a:solidFill>
                  <a:prstClr val="white"/>
                </a:solidFill>
                <a:latin typeface="Calibri Light"/>
              </a:rPr>
              <a:t>.”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AF3C3BC-77B1-45F2-977F-DA001452766C}"/>
              </a:ext>
            </a:extLst>
          </p:cNvPr>
          <p:cNvSpPr/>
          <p:nvPr/>
        </p:nvSpPr>
        <p:spPr bwMode="auto">
          <a:xfrm>
            <a:off x="3698976" y="1962297"/>
            <a:ext cx="750676" cy="63279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998CDAD2-E189-47B4-9C67-B8CFE2554123}"/>
              </a:ext>
            </a:extLst>
          </p:cNvPr>
          <p:cNvSpPr/>
          <p:nvPr/>
        </p:nvSpPr>
        <p:spPr bwMode="auto">
          <a:xfrm>
            <a:off x="3085084" y="5898244"/>
            <a:ext cx="750676" cy="63279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61A8C8-4A5B-4B1B-B611-73CC0955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0" y="1417115"/>
            <a:ext cx="8083997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09568CE-3385-4F60-9AF5-95289BC3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531" y="1397798"/>
            <a:ext cx="8138865" cy="50418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Demografia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Sukupuoli- ja ikäjakauma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AC02375-8300-4FE4-89F3-C2043181EFE2}"/>
              </a:ext>
            </a:extLst>
          </p:cNvPr>
          <p:cNvCxnSpPr>
            <a:cxnSpLocks/>
          </p:cNvCxnSpPr>
          <p:nvPr/>
        </p:nvCxnSpPr>
        <p:spPr>
          <a:xfrm>
            <a:off x="1007165" y="3974917"/>
            <a:ext cx="9746974" cy="0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6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7FEF1B3-1757-4C83-9891-C35D0CCD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3" y="1330802"/>
            <a:ext cx="8766808" cy="515766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>
                <a:solidFill>
                  <a:srgbClr val="1AB49C"/>
                </a:solidFill>
                <a:latin typeface="Calibri Light"/>
              </a:rPr>
              <a:t>Demografia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Asuinpaikka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F255D90-F3DF-45F7-BA54-5C7E250DC31E}"/>
              </a:ext>
            </a:extLst>
          </p:cNvPr>
          <p:cNvCxnSpPr>
            <a:cxnSpLocks/>
          </p:cNvCxnSpPr>
          <p:nvPr/>
        </p:nvCxnSpPr>
        <p:spPr>
          <a:xfrm>
            <a:off x="1007165" y="3974917"/>
            <a:ext cx="9746974" cy="0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 4">
            <a:extLst>
              <a:ext uri="{FF2B5EF4-FFF2-40B4-BE49-F238E27FC236}">
                <a16:creationId xmlns:a16="http://schemas.microsoft.com/office/drawing/2014/main" id="{AC4D6925-7D01-408E-82B3-D1C81420613E}"/>
              </a:ext>
            </a:extLst>
          </p:cNvPr>
          <p:cNvSpPr/>
          <p:nvPr/>
        </p:nvSpPr>
        <p:spPr>
          <a:xfrm>
            <a:off x="9272789" y="3065265"/>
            <a:ext cx="2450175" cy="1848021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F16C72E-A77D-406F-984A-AC08730E1862}"/>
              </a:ext>
            </a:extLst>
          </p:cNvPr>
          <p:cNvSpPr txBox="1"/>
          <p:nvPr/>
        </p:nvSpPr>
        <p:spPr>
          <a:xfrm>
            <a:off x="9336005" y="3217361"/>
            <a:ext cx="2310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i-FI" i="1" dirty="0">
                <a:solidFill>
                  <a:prstClr val="white"/>
                </a:solidFill>
                <a:latin typeface="Calibri Light"/>
              </a:rPr>
              <a:t>”Taitoluistelusta erittäin kiinnostuneet suomalaiset </a:t>
            </a:r>
            <a:r>
              <a:rPr lang="fi-FI" b="1" i="1" u="sng" dirty="0">
                <a:solidFill>
                  <a:prstClr val="white"/>
                </a:solidFill>
                <a:latin typeface="Calibri Light"/>
              </a:rPr>
              <a:t>asuvat valtaosin suurten kaupunkien alueella</a:t>
            </a:r>
            <a:r>
              <a:rPr lang="fi-FI" i="1" dirty="0">
                <a:solidFill>
                  <a:prstClr val="white"/>
                </a:solidFill>
                <a:latin typeface="Calibri Ligh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9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332AA66-A388-49C9-977D-3D807B45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7" y="1330802"/>
            <a:ext cx="8827773" cy="5121084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Demografia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Asuinpaikka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F255D90-F3DF-45F7-BA54-5C7E250DC31E}"/>
              </a:ext>
            </a:extLst>
          </p:cNvPr>
          <p:cNvCxnSpPr>
            <a:cxnSpLocks/>
          </p:cNvCxnSpPr>
          <p:nvPr/>
        </p:nvCxnSpPr>
        <p:spPr>
          <a:xfrm>
            <a:off x="1007165" y="3974917"/>
            <a:ext cx="9746974" cy="0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9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dirty="0">
                <a:solidFill>
                  <a:srgbClr val="1AB49C"/>
                </a:solidFill>
                <a:latin typeface="Calibri Light"/>
              </a:rPr>
              <a:t>Väestöstä poikkeavat arvot ja asenteet - taitoluistelu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290F454D-4F8D-4DC5-8BEF-29ED53DD11EF}"/>
              </a:ext>
            </a:extLst>
          </p:cNvPr>
          <p:cNvSpPr/>
          <p:nvPr/>
        </p:nvSpPr>
        <p:spPr bwMode="auto">
          <a:xfrm>
            <a:off x="2079941" y="1601192"/>
            <a:ext cx="3973133" cy="1212842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4CEF658A-EF43-491D-9AD6-240FF5BD6EC7}"/>
              </a:ext>
            </a:extLst>
          </p:cNvPr>
          <p:cNvSpPr/>
          <p:nvPr/>
        </p:nvSpPr>
        <p:spPr bwMode="auto">
          <a:xfrm>
            <a:off x="2858042" y="5953055"/>
            <a:ext cx="3195032" cy="40910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CF34EF6-0D1B-4587-B5AD-8F8283B5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60" y="1334801"/>
            <a:ext cx="9492295" cy="510889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DE18D20-0F9C-42BA-BEBA-CAE364C7CE16}"/>
              </a:ext>
            </a:extLst>
          </p:cNvPr>
          <p:cNvSpPr/>
          <p:nvPr/>
        </p:nvSpPr>
        <p:spPr>
          <a:xfrm>
            <a:off x="7984901" y="1584196"/>
            <a:ext cx="3457978" cy="4694255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F45BCA6-4079-4C76-9704-97F32E37F40E}"/>
              </a:ext>
            </a:extLst>
          </p:cNvPr>
          <p:cNvSpPr txBox="1"/>
          <p:nvPr/>
        </p:nvSpPr>
        <p:spPr>
          <a:xfrm>
            <a:off x="8184552" y="1729853"/>
            <a:ext cx="304467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900" i="1" dirty="0">
                <a:solidFill>
                  <a:prstClr val="white"/>
                </a:solidFill>
                <a:latin typeface="Calibri Light"/>
              </a:rPr>
              <a:t>Taitoluistelusta erittäin kiinnostuneet suomalaiset… </a:t>
            </a:r>
            <a:br>
              <a:rPr lang="fi-FI" sz="1900" i="1" dirty="0">
                <a:solidFill>
                  <a:prstClr val="white"/>
                </a:solidFill>
                <a:latin typeface="Calibri Light"/>
              </a:rPr>
            </a:br>
            <a:endParaRPr lang="fi-FI" sz="1900" i="1" dirty="0">
              <a:solidFill>
                <a:prstClr val="white"/>
              </a:solidFill>
              <a:latin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prstClr val="white"/>
                </a:solidFill>
                <a:latin typeface="Calibri Light"/>
              </a:rPr>
              <a:t>Seuraavat todennäköisemmin uusimpia muotivirtauksia.</a:t>
            </a:r>
          </a:p>
          <a:p>
            <a:pPr defTabSz="914400"/>
            <a:endParaRPr lang="fi-FI" sz="1600" i="1" dirty="0">
              <a:solidFill>
                <a:prstClr val="white"/>
              </a:solidFill>
              <a:latin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prstClr val="white"/>
                </a:solidFill>
                <a:latin typeface="Calibri Light"/>
              </a:rPr>
              <a:t>Suosivat todennäköisemmin kierrätettäviä tuotteita.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i-FI" sz="1600" i="1" dirty="0">
              <a:solidFill>
                <a:prstClr val="white"/>
              </a:solidFill>
              <a:latin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prstClr val="white"/>
                </a:solidFill>
                <a:latin typeface="Calibri Light"/>
              </a:rPr>
              <a:t>Suosivat todennäköisemmin tuotemerkkejä, jotka sopivat omiin arvoihin.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i-FI" sz="1600" i="1" dirty="0">
              <a:solidFill>
                <a:prstClr val="white"/>
              </a:solidFill>
              <a:latin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prstClr val="white"/>
                </a:solidFill>
                <a:latin typeface="Calibri Light"/>
              </a:rPr>
              <a:t>Kokevat olevansa usein uuden teknologian ensimmäisten kokeilijoiden joukossa omassa tuttavapiirissään.</a:t>
            </a:r>
          </a:p>
        </p:txBody>
      </p:sp>
    </p:spTree>
    <p:extLst>
      <p:ext uri="{BB962C8B-B14F-4D97-AF65-F5344CB8AC3E}">
        <p14:creationId xmlns:p14="http://schemas.microsoft.com/office/powerpoint/2010/main" val="18485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Väestöstä poikkeavat arvot ja asenteet -muodostelmaluistelu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787BE1A3-B7CB-4096-B6B6-898C26B0E2F8}"/>
              </a:ext>
            </a:extLst>
          </p:cNvPr>
          <p:cNvSpPr/>
          <p:nvPr/>
        </p:nvSpPr>
        <p:spPr bwMode="auto">
          <a:xfrm>
            <a:off x="3020098" y="1576098"/>
            <a:ext cx="3779946" cy="562457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290F454D-4F8D-4DC5-8BEF-29ED53DD11EF}"/>
              </a:ext>
            </a:extLst>
          </p:cNvPr>
          <p:cNvSpPr/>
          <p:nvPr/>
        </p:nvSpPr>
        <p:spPr bwMode="auto">
          <a:xfrm>
            <a:off x="3020096" y="1576099"/>
            <a:ext cx="3779947" cy="154769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4CEF658A-EF43-491D-9AD6-240FF5BD6EC7}"/>
              </a:ext>
            </a:extLst>
          </p:cNvPr>
          <p:cNvSpPr/>
          <p:nvPr/>
        </p:nvSpPr>
        <p:spPr bwMode="auto">
          <a:xfrm>
            <a:off x="3605011" y="5882222"/>
            <a:ext cx="3195032" cy="40910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60D9FB4-3C39-4D68-8441-E70A1DCC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6" y="1268196"/>
            <a:ext cx="9766638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4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602AC5F-98E0-453F-884B-1EB35A84B14E}"/>
              </a:ext>
            </a:extLst>
          </p:cNvPr>
          <p:cNvSpPr/>
          <p:nvPr/>
        </p:nvSpPr>
        <p:spPr bwMode="auto">
          <a:xfrm>
            <a:off x="8081492" y="2058677"/>
            <a:ext cx="1790643" cy="1476574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AABAD96-8F72-4D2F-831C-737FA048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941" y="1772302"/>
            <a:ext cx="3804234" cy="394445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325FE3-DD1F-4CFB-A1A1-6F10325B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301"/>
            <a:ext cx="6943946" cy="3944454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dirty="0">
                <a:solidFill>
                  <a:srgbClr val="1AB49C"/>
                </a:solidFill>
                <a:latin typeface="Calibri Light"/>
              </a:rPr>
              <a:t>Kiinnostus humanitäärisiin teemoihin ja järjestöihin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0C8DC3C-C98C-47C9-84C8-516DCE037B51}"/>
              </a:ext>
            </a:extLst>
          </p:cNvPr>
          <p:cNvCxnSpPr>
            <a:cxnSpLocks/>
          </p:cNvCxnSpPr>
          <p:nvPr/>
        </p:nvCxnSpPr>
        <p:spPr>
          <a:xfrm flipV="1">
            <a:off x="7603067" y="1571925"/>
            <a:ext cx="0" cy="4481742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2CEF973-B92D-455E-9709-EE2B8AD7A275}"/>
              </a:ext>
            </a:extLst>
          </p:cNvPr>
          <p:cNvSpPr txBox="1"/>
          <p:nvPr/>
        </p:nvSpPr>
        <p:spPr>
          <a:xfrm>
            <a:off x="7831669" y="1147519"/>
            <a:ext cx="37953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Suurimmat poikkeamat: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43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902BD9F-1DDE-48B1-A3BB-ACD599D9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31" y="1772301"/>
            <a:ext cx="7011008" cy="4017612"/>
          </a:xfrm>
          <a:prstGeom prst="rect">
            <a:avLst/>
          </a:prstGeom>
        </p:spPr>
      </p:pic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602AC5F-98E0-453F-884B-1EB35A84B14E}"/>
              </a:ext>
            </a:extLst>
          </p:cNvPr>
          <p:cNvSpPr/>
          <p:nvPr/>
        </p:nvSpPr>
        <p:spPr bwMode="auto">
          <a:xfrm>
            <a:off x="7865544" y="2058677"/>
            <a:ext cx="2006592" cy="165043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9E0E8B7-31EA-4300-8A4F-410FD1A61F3E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Kiinnostus humanitäärisiin teemoihin ja järjestöihin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0C8DC3C-C98C-47C9-84C8-516DCE037B51}"/>
              </a:ext>
            </a:extLst>
          </p:cNvPr>
          <p:cNvCxnSpPr>
            <a:cxnSpLocks/>
          </p:cNvCxnSpPr>
          <p:nvPr/>
        </p:nvCxnSpPr>
        <p:spPr>
          <a:xfrm flipV="1">
            <a:off x="7603067" y="1571925"/>
            <a:ext cx="0" cy="4481742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2CEF973-B92D-455E-9709-EE2B8AD7A275}"/>
              </a:ext>
            </a:extLst>
          </p:cNvPr>
          <p:cNvSpPr txBox="1"/>
          <p:nvPr/>
        </p:nvSpPr>
        <p:spPr>
          <a:xfrm>
            <a:off x="7831669" y="1147519"/>
            <a:ext cx="37953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Suurimmat poikkeamat: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DCFF0B-9548-4EC7-916C-B5F9376F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876" y="1772301"/>
            <a:ext cx="3840813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Yleiset kiinnostuksen kohteet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F17E2ED-8463-4F9C-BBE4-7383BA7C1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71"/>
          <a:stretch/>
        </p:blipFill>
        <p:spPr>
          <a:xfrm>
            <a:off x="-283853" y="1589361"/>
            <a:ext cx="4772146" cy="4474852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5D7F099-A471-407B-9FF5-4D40A64D7657}"/>
              </a:ext>
            </a:extLst>
          </p:cNvPr>
          <p:cNvCxnSpPr>
            <a:cxnSpLocks/>
          </p:cNvCxnSpPr>
          <p:nvPr/>
        </p:nvCxnSpPr>
        <p:spPr>
          <a:xfrm flipV="1">
            <a:off x="4396239" y="1526849"/>
            <a:ext cx="0" cy="4599876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623303B-9FBD-42E2-916C-92251DAB2394}"/>
              </a:ext>
            </a:extLst>
          </p:cNvPr>
          <p:cNvSpPr/>
          <p:nvPr/>
        </p:nvSpPr>
        <p:spPr bwMode="auto">
          <a:xfrm>
            <a:off x="5782615" y="1878786"/>
            <a:ext cx="550916" cy="20759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4D6CD9A-2CC6-40A5-9A6E-135793DB33D3}"/>
              </a:ext>
            </a:extLst>
          </p:cNvPr>
          <p:cNvSpPr/>
          <p:nvPr/>
        </p:nvSpPr>
        <p:spPr>
          <a:xfrm>
            <a:off x="9168385" y="2730414"/>
            <a:ext cx="2450175" cy="1848021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BB89345-7960-4688-AF9B-D38F07CF6F37}"/>
              </a:ext>
            </a:extLst>
          </p:cNvPr>
          <p:cNvSpPr txBox="1"/>
          <p:nvPr/>
        </p:nvSpPr>
        <p:spPr>
          <a:xfrm>
            <a:off x="9231601" y="2882510"/>
            <a:ext cx="2310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i-FI" i="1" dirty="0">
                <a:solidFill>
                  <a:prstClr val="white"/>
                </a:solidFill>
                <a:latin typeface="Calibri Light"/>
              </a:rPr>
              <a:t>”Taitoluistelukohde-ryhmässä ollaan laajasti kiinnostuneita myös monista eri kulttuurin muodoista.”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71B4CC8-8D37-4B01-B888-7BB92C98D22C}"/>
              </a:ext>
            </a:extLst>
          </p:cNvPr>
          <p:cNvSpPr/>
          <p:nvPr/>
        </p:nvSpPr>
        <p:spPr bwMode="auto">
          <a:xfrm>
            <a:off x="5447763" y="2282324"/>
            <a:ext cx="882203" cy="370724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CF9DE560-1D5D-4EFF-84CC-53129FF40312}"/>
              </a:ext>
            </a:extLst>
          </p:cNvPr>
          <p:cNvSpPr/>
          <p:nvPr/>
        </p:nvSpPr>
        <p:spPr bwMode="auto">
          <a:xfrm>
            <a:off x="4883406" y="3106571"/>
            <a:ext cx="1446560" cy="42868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41868D6-898B-46C8-AC37-9499A6CBD930}"/>
              </a:ext>
            </a:extLst>
          </p:cNvPr>
          <p:cNvSpPr/>
          <p:nvPr/>
        </p:nvSpPr>
        <p:spPr bwMode="auto">
          <a:xfrm>
            <a:off x="4997003" y="3645967"/>
            <a:ext cx="1333205" cy="294968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C1B1997C-4E37-49D7-8037-EF54D2872F0C}"/>
              </a:ext>
            </a:extLst>
          </p:cNvPr>
          <p:cNvSpPr/>
          <p:nvPr/>
        </p:nvSpPr>
        <p:spPr bwMode="auto">
          <a:xfrm>
            <a:off x="5492839" y="4145808"/>
            <a:ext cx="837127" cy="21403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DC096F8-BD5B-40C6-B1A5-8C6038F4B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40"/>
          <a:stretch/>
        </p:blipFill>
        <p:spPr>
          <a:xfrm>
            <a:off x="4791353" y="1526849"/>
            <a:ext cx="4191673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8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Yleiset kiinnostuksen kohteet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4AFAE5F-DD24-441C-82B7-90504FF9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46"/>
          <a:stretch/>
        </p:blipFill>
        <p:spPr>
          <a:xfrm>
            <a:off x="735974" y="1581039"/>
            <a:ext cx="4653837" cy="4554107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68FD928F-317D-42E5-B702-2B85F8C1F37B}"/>
              </a:ext>
            </a:extLst>
          </p:cNvPr>
          <p:cNvCxnSpPr>
            <a:cxnSpLocks/>
          </p:cNvCxnSpPr>
          <p:nvPr/>
        </p:nvCxnSpPr>
        <p:spPr>
          <a:xfrm flipV="1">
            <a:off x="5883741" y="1526849"/>
            <a:ext cx="0" cy="4599876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BE20F9B-40A5-4119-8E92-1C35ED69770F}"/>
              </a:ext>
            </a:extLst>
          </p:cNvPr>
          <p:cNvSpPr/>
          <p:nvPr/>
        </p:nvSpPr>
        <p:spPr bwMode="auto">
          <a:xfrm>
            <a:off x="7048350" y="1900780"/>
            <a:ext cx="1651270" cy="1423915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8209777-28DF-4DD6-B5DF-E6A18F693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25"/>
          <a:stretch/>
        </p:blipFill>
        <p:spPr>
          <a:xfrm>
            <a:off x="7093457" y="1548844"/>
            <a:ext cx="4317225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363BFC46-A650-4273-9888-7D495E62B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57563" b="39021"/>
          <a:stretch/>
        </p:blipFill>
        <p:spPr>
          <a:xfrm>
            <a:off x="7517421" y="2236875"/>
            <a:ext cx="3528914" cy="2743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41687D23-252A-47ED-9AE5-2296E4A1F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r="43272" b="51880"/>
          <a:stretch/>
        </p:blipFill>
        <p:spPr>
          <a:xfrm>
            <a:off x="-315662" y="2066601"/>
            <a:ext cx="4716416" cy="279158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25DB32D-A996-4331-908A-3FCCAC0AE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/>
          <a:stretch/>
        </p:blipFill>
        <p:spPr bwMode="auto">
          <a:xfrm rot="5400000">
            <a:off x="4203434" y="2447199"/>
            <a:ext cx="2899633" cy="22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F5E07378-D9ED-4054-B73F-1DE5B10F4B06}"/>
              </a:ext>
            </a:extLst>
          </p:cNvPr>
          <p:cNvSpPr txBox="1"/>
          <p:nvPr/>
        </p:nvSpPr>
        <p:spPr>
          <a:xfrm>
            <a:off x="793394" y="1568339"/>
            <a:ext cx="292402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Kiinnostus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urheilulajiin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0E256A3-BB40-45F6-AA8F-518CF6BAE581}"/>
              </a:ext>
            </a:extLst>
          </p:cNvPr>
          <p:cNvSpPr txBox="1"/>
          <p:nvPr/>
        </p:nvSpPr>
        <p:spPr>
          <a:xfrm>
            <a:off x="3832954" y="1568339"/>
            <a:ext cx="335654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Urheilulajin </a:t>
            </a:r>
            <a:r>
              <a:rPr kumimoji="0" lang="fi-FI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imagovahvuudet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54587B-FEA9-45B3-A35E-2CC41064C34A}"/>
              </a:ext>
            </a:extLst>
          </p:cNvPr>
          <p:cNvSpPr txBox="1"/>
          <p:nvPr/>
        </p:nvSpPr>
        <p:spPr>
          <a:xfrm>
            <a:off x="7521268" y="1568338"/>
            <a:ext cx="411479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Urheilulajista kiinnostunut </a:t>
            </a:r>
            <a:r>
              <a:rPr kumimoji="0" lang="fi-FI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kohderyhmä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1BB45266-7494-4B3D-A070-6235E0CE209B}"/>
              </a:ext>
            </a:extLst>
          </p:cNvPr>
          <p:cNvCxnSpPr>
            <a:cxnSpLocks/>
          </p:cNvCxnSpPr>
          <p:nvPr/>
        </p:nvCxnSpPr>
        <p:spPr>
          <a:xfrm>
            <a:off x="3775863" y="1620389"/>
            <a:ext cx="0" cy="4548591"/>
          </a:xfrm>
          <a:prstGeom prst="line">
            <a:avLst/>
          </a:prstGeom>
          <a:ln w="31750">
            <a:solidFill>
              <a:srgbClr val="1AB49C">
                <a:alpha val="3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5EAC629F-FD1B-4ACF-AF48-2F5EA00F775F}"/>
              </a:ext>
            </a:extLst>
          </p:cNvPr>
          <p:cNvCxnSpPr>
            <a:cxnSpLocks/>
          </p:cNvCxnSpPr>
          <p:nvPr/>
        </p:nvCxnSpPr>
        <p:spPr>
          <a:xfrm>
            <a:off x="7288728" y="1620389"/>
            <a:ext cx="0" cy="4548591"/>
          </a:xfrm>
          <a:prstGeom prst="line">
            <a:avLst/>
          </a:prstGeom>
          <a:ln w="31750">
            <a:solidFill>
              <a:srgbClr val="1AB49C">
                <a:alpha val="3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sikko 1">
            <a:extLst>
              <a:ext uri="{FF2B5EF4-FFF2-40B4-BE49-F238E27FC236}">
                <a16:creationId xmlns:a16="http://schemas.microsoft.com/office/drawing/2014/main" id="{4D213D63-4C0E-4895-AAF9-3AB3F31C616C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solidFill>
                  <a:srgbClr val="1AB49C"/>
                </a:solidFill>
              </a:rPr>
              <a:t>Sponsor</a:t>
            </a:r>
            <a:r>
              <a:rPr lang="fi-FI" sz="4000" dirty="0">
                <a:solidFill>
                  <a:srgbClr val="1AB49C"/>
                </a:solidFill>
              </a:rPr>
              <a:t> Navigator  </a:t>
            </a:r>
            <a:r>
              <a:rPr lang="fi-FI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Tutkimuksen sisältö lyhyesti</a:t>
            </a:r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58C2C20-6DF6-43AF-A8B0-020D8229A84A}"/>
              </a:ext>
            </a:extLst>
          </p:cNvPr>
          <p:cNvSpPr txBox="1"/>
          <p:nvPr/>
        </p:nvSpPr>
        <p:spPr>
          <a:xfrm>
            <a:off x="704382" y="5278638"/>
            <a:ext cx="292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”Taitoluistelusta kiinnostuneita on Suomessa yli </a:t>
            </a:r>
            <a:r>
              <a:rPr kumimoji="0" lang="fi-FI" sz="1600" b="1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940 000 </a:t>
            </a:r>
            <a:br>
              <a:rPr kumimoji="0" lang="fi-FI" sz="1600" b="1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fi-FI" sz="160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täysi-ikäistä suomalaista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.”</a:t>
            </a:r>
            <a:endParaRPr lang="fi-FI" sz="1600" i="1" dirty="0">
              <a:solidFill>
                <a:srgbClr val="1AB49C"/>
              </a:solidFill>
              <a:latin typeface="Calibri Light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F0144CF-A648-416B-A436-1E8DCE7A80BB}"/>
              </a:ext>
            </a:extLst>
          </p:cNvPr>
          <p:cNvSpPr txBox="1"/>
          <p:nvPr/>
        </p:nvSpPr>
        <p:spPr>
          <a:xfrm>
            <a:off x="3802773" y="5278638"/>
            <a:ext cx="34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”Taitoluistelu koetaan erityisesti </a:t>
            </a:r>
            <a:r>
              <a:rPr kumimoji="0" lang="fi-FI" sz="1600" b="1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luovana, viihdyttävänä, tasa-arvoisena, kansainvälisenä ja perinteisenä</a:t>
            </a:r>
            <a:r>
              <a:rPr kumimoji="0" lang="fi-FI" sz="160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lajina.</a:t>
            </a:r>
            <a:endParaRPr kumimoji="0" lang="fi-FI" sz="1800" i="1" u="none" strike="noStrike" kern="1200" cap="none" spc="0" normalizeH="0" baseline="0" noProof="0" dirty="0">
              <a:ln>
                <a:noFill/>
              </a:ln>
              <a:solidFill>
                <a:srgbClr val="1AB49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6AAC101-199C-4B69-BF21-F5EEFA98D3EB}"/>
              </a:ext>
            </a:extLst>
          </p:cNvPr>
          <p:cNvSpPr txBox="1"/>
          <p:nvPr/>
        </p:nvSpPr>
        <p:spPr>
          <a:xfrm>
            <a:off x="7427375" y="5278637"/>
            <a:ext cx="4248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”Taitoluistelusta erittäin kiinnostuneet suoma-laiset käyttävät huomattavasti todennäköisemmin rahaa </a:t>
            </a:r>
            <a:r>
              <a:rPr kumimoji="0" lang="fi-FI" sz="1600" b="1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sisustamiseen, mobiililaitteisiin, ohjattuun liikuntaan ja hyvinvointiin.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”</a:t>
            </a:r>
            <a:endParaRPr kumimoji="0" lang="fi-FI" sz="1800" b="0" i="1" u="none" strike="noStrike" kern="1200" cap="none" spc="0" normalizeH="0" baseline="0" noProof="0" dirty="0">
              <a:ln>
                <a:noFill/>
              </a:ln>
              <a:solidFill>
                <a:srgbClr val="1AB49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6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Rahankäyttö  </a:t>
            </a:r>
            <a:r>
              <a:rPr lang="fi-FI" sz="1800" i="1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– ”Valitse alla esitetystä listasta asioita kaikki ne, joihin käytät säännöllisesti rahaa.”</a:t>
            </a:r>
            <a:endParaRPr kumimoji="0" lang="fi-FI" sz="3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BBE2180F-08AA-43F5-B760-F71D802F8BCB}"/>
              </a:ext>
            </a:extLst>
          </p:cNvPr>
          <p:cNvSpPr/>
          <p:nvPr/>
        </p:nvSpPr>
        <p:spPr bwMode="auto">
          <a:xfrm>
            <a:off x="930618" y="1859163"/>
            <a:ext cx="1639982" cy="1012189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0CC6C6A-1A51-4361-AF1D-D266F5C3DE54}"/>
              </a:ext>
            </a:extLst>
          </p:cNvPr>
          <p:cNvSpPr/>
          <p:nvPr/>
        </p:nvSpPr>
        <p:spPr bwMode="auto">
          <a:xfrm>
            <a:off x="930618" y="1859163"/>
            <a:ext cx="1639982" cy="2146723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DDA67F5-AEFD-4146-A2C4-E855D32C7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54"/>
          <a:stretch/>
        </p:blipFill>
        <p:spPr>
          <a:xfrm>
            <a:off x="121826" y="1579374"/>
            <a:ext cx="4482372" cy="447485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356880D0-ED2E-4309-B335-E2F662CE9004}"/>
              </a:ext>
            </a:extLst>
          </p:cNvPr>
          <p:cNvSpPr/>
          <p:nvPr/>
        </p:nvSpPr>
        <p:spPr>
          <a:xfrm>
            <a:off x="8994520" y="2569427"/>
            <a:ext cx="2450175" cy="2709199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7E8FFFC-95BA-4B6D-A188-E0D1D9E84E83}"/>
              </a:ext>
            </a:extLst>
          </p:cNvPr>
          <p:cNvSpPr txBox="1"/>
          <p:nvPr/>
        </p:nvSpPr>
        <p:spPr>
          <a:xfrm>
            <a:off x="9057736" y="2721524"/>
            <a:ext cx="2310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prstClr val="white"/>
                </a:solidFill>
              </a:rPr>
              <a:t>”Taitoluistelusta erittäin kiinnostuneista suomalaisista </a:t>
            </a:r>
            <a:r>
              <a:rPr lang="fi-FI" b="1" i="1" u="sng" dirty="0">
                <a:solidFill>
                  <a:prstClr val="white"/>
                </a:solidFill>
              </a:rPr>
              <a:t>noin puolet käyttää </a:t>
            </a:r>
            <a:r>
              <a:rPr lang="fi-FI" b="1" i="1" u="sng" dirty="0">
                <a:solidFill>
                  <a:prstClr val="white"/>
                </a:solidFill>
                <a:latin typeface="Calibri Light"/>
              </a:rPr>
              <a:t>säännöllisesti rahaa</a:t>
            </a:r>
            <a:r>
              <a:rPr lang="fi-FI" i="1" dirty="0">
                <a:solidFill>
                  <a:prstClr val="white"/>
                </a:solidFill>
                <a:latin typeface="Calibri Light"/>
              </a:rPr>
              <a:t> mobiililaitteisiin, vakuutuksiin tai kotimaan matkailuun.”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4B49717-7BA7-441D-844C-B5CC176F2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2"/>
          <a:stretch/>
        </p:blipFill>
        <p:spPr>
          <a:xfrm>
            <a:off x="4430332" y="1579374"/>
            <a:ext cx="422231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Rahankäyttö  </a:t>
            </a: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”Valitse alla esitetystä listasta asioita kaikki ne, joihin käytät säännöllisesti rahaa.”</a:t>
            </a:r>
            <a:endParaRPr kumimoji="0" lang="fi-FI" sz="3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BBE2180F-08AA-43F5-B760-F71D802F8BCB}"/>
              </a:ext>
            </a:extLst>
          </p:cNvPr>
          <p:cNvSpPr/>
          <p:nvPr/>
        </p:nvSpPr>
        <p:spPr bwMode="auto">
          <a:xfrm>
            <a:off x="2353734" y="1826966"/>
            <a:ext cx="1639982" cy="1534419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0CC6C6A-1A51-4361-AF1D-D266F5C3DE54}"/>
              </a:ext>
            </a:extLst>
          </p:cNvPr>
          <p:cNvSpPr/>
          <p:nvPr/>
        </p:nvSpPr>
        <p:spPr bwMode="auto">
          <a:xfrm>
            <a:off x="2353734" y="1826966"/>
            <a:ext cx="1639982" cy="300905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7A821D-13AC-4FDE-8EF3-157AD961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43" y="1547177"/>
            <a:ext cx="9187468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Some-palvelut &amp; verkkosivustot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90BAB4B-9C4D-441D-AB01-93EFA2D4D339}"/>
              </a:ext>
            </a:extLst>
          </p:cNvPr>
          <p:cNvCxnSpPr>
            <a:cxnSpLocks/>
          </p:cNvCxnSpPr>
          <p:nvPr/>
        </p:nvCxnSpPr>
        <p:spPr>
          <a:xfrm>
            <a:off x="6129866" y="1350719"/>
            <a:ext cx="0" cy="4821481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B3968958-2DA8-414B-A771-234F20B653FD}"/>
              </a:ext>
            </a:extLst>
          </p:cNvPr>
          <p:cNvSpPr txBox="1"/>
          <p:nvPr/>
        </p:nvSpPr>
        <p:spPr>
          <a:xfrm>
            <a:off x="882788" y="1350720"/>
            <a:ext cx="53125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Mitä seuraavista palveluista käytät </a:t>
            </a:r>
            <a:r>
              <a:rPr lang="fi-FI" sz="16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viikoittain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763BEB8-B844-4B7A-A199-03BA21D72E56}"/>
              </a:ext>
            </a:extLst>
          </p:cNvPr>
          <p:cNvSpPr txBox="1"/>
          <p:nvPr/>
        </p:nvSpPr>
        <p:spPr>
          <a:xfrm>
            <a:off x="6358465" y="1350719"/>
            <a:ext cx="56325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Millä internetsivustoilla käyt </a:t>
            </a:r>
            <a:r>
              <a:rPr lang="fi-FI" sz="16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viikoittain</a:t>
            </a:r>
            <a:r>
              <a:rPr lang="fi-FI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7DD8B8F-3D79-404A-A4D0-3D37E8F9FF75}"/>
              </a:ext>
            </a:extLst>
          </p:cNvPr>
          <p:cNvSpPr/>
          <p:nvPr/>
        </p:nvSpPr>
        <p:spPr bwMode="auto">
          <a:xfrm>
            <a:off x="3119517" y="2339875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C9E7B68B-0415-4C99-ACB1-0C4299B5ACDA}"/>
              </a:ext>
            </a:extLst>
          </p:cNvPr>
          <p:cNvSpPr/>
          <p:nvPr/>
        </p:nvSpPr>
        <p:spPr bwMode="auto">
          <a:xfrm>
            <a:off x="8105429" y="2294378"/>
            <a:ext cx="948256" cy="86086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6CC50E8-9863-48C5-8A17-BFBE7632ED85}"/>
              </a:ext>
            </a:extLst>
          </p:cNvPr>
          <p:cNvSpPr/>
          <p:nvPr/>
        </p:nvSpPr>
        <p:spPr bwMode="auto">
          <a:xfrm>
            <a:off x="2628451" y="3457220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CAAF0B0-130E-4FD7-89AB-7E59E910E0E9}"/>
              </a:ext>
            </a:extLst>
          </p:cNvPr>
          <p:cNvSpPr/>
          <p:nvPr/>
        </p:nvSpPr>
        <p:spPr bwMode="auto">
          <a:xfrm>
            <a:off x="2453473" y="4185608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47A8BB-A548-45D6-8305-490AF4F5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08" y="2026560"/>
            <a:ext cx="10668925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9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A329ADC3-8B51-4F1C-9AFF-D4E358E87CB2}"/>
              </a:ext>
            </a:extLst>
          </p:cNvPr>
          <p:cNvSpPr txBox="1">
            <a:spLocks/>
          </p:cNvSpPr>
          <p:nvPr/>
        </p:nvSpPr>
        <p:spPr>
          <a:xfrm>
            <a:off x="838199" y="495846"/>
            <a:ext cx="10989733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Some-palvelut &amp; verkkosivustot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90BAB4B-9C4D-441D-AB01-93EFA2D4D339}"/>
              </a:ext>
            </a:extLst>
          </p:cNvPr>
          <p:cNvCxnSpPr>
            <a:cxnSpLocks/>
          </p:cNvCxnSpPr>
          <p:nvPr/>
        </p:nvCxnSpPr>
        <p:spPr>
          <a:xfrm>
            <a:off x="6129866" y="1350719"/>
            <a:ext cx="0" cy="4821481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B3968958-2DA8-414B-A771-234F20B653FD}"/>
              </a:ext>
            </a:extLst>
          </p:cNvPr>
          <p:cNvSpPr txBox="1"/>
          <p:nvPr/>
        </p:nvSpPr>
        <p:spPr>
          <a:xfrm>
            <a:off x="882788" y="1350720"/>
            <a:ext cx="53125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Mitä seuraavista palveluista käytät </a:t>
            </a:r>
            <a:r>
              <a:rPr kumimoji="0" lang="fi-FI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763BEB8-B844-4B7A-A199-03BA21D72E56}"/>
              </a:ext>
            </a:extLst>
          </p:cNvPr>
          <p:cNvSpPr txBox="1"/>
          <p:nvPr/>
        </p:nvSpPr>
        <p:spPr>
          <a:xfrm>
            <a:off x="6358465" y="1350719"/>
            <a:ext cx="56325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Millä internetsivustoilla käyt </a:t>
            </a:r>
            <a:r>
              <a:rPr kumimoji="0" lang="fi-FI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7DD8B8F-3D79-404A-A4D0-3D37E8F9FF75}"/>
              </a:ext>
            </a:extLst>
          </p:cNvPr>
          <p:cNvSpPr/>
          <p:nvPr/>
        </p:nvSpPr>
        <p:spPr bwMode="auto">
          <a:xfrm>
            <a:off x="3119517" y="2339875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C9E7B68B-0415-4C99-ACB1-0C4299B5ACDA}"/>
              </a:ext>
            </a:extLst>
          </p:cNvPr>
          <p:cNvSpPr/>
          <p:nvPr/>
        </p:nvSpPr>
        <p:spPr bwMode="auto">
          <a:xfrm>
            <a:off x="8105429" y="2294378"/>
            <a:ext cx="948256" cy="86086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6CC50E8-9863-48C5-8A17-BFBE7632ED85}"/>
              </a:ext>
            </a:extLst>
          </p:cNvPr>
          <p:cNvSpPr/>
          <p:nvPr/>
        </p:nvSpPr>
        <p:spPr bwMode="auto">
          <a:xfrm>
            <a:off x="2628451" y="3457220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CAAF0B0-130E-4FD7-89AB-7E59E910E0E9}"/>
              </a:ext>
            </a:extLst>
          </p:cNvPr>
          <p:cNvSpPr/>
          <p:nvPr/>
        </p:nvSpPr>
        <p:spPr bwMode="auto">
          <a:xfrm>
            <a:off x="2472790" y="4224242"/>
            <a:ext cx="526792" cy="352526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E4B0C9B-DC92-4DE5-B533-8CE6F527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" y="2026560"/>
            <a:ext cx="10760373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2BE914-9132-4A3A-87AF-A8CF68C91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/>
          <a:p>
            <a:r>
              <a:rPr lang="fi-FI" sz="3600" dirty="0">
                <a:solidFill>
                  <a:srgbClr val="1AB49C"/>
                </a:solidFill>
              </a:rPr>
              <a:t>Kiinnostus urheilulajeihin Suomessa  </a:t>
            </a: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Väestö 18+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639C8A-A8B0-4142-8DB1-AAAC0688F61D}"/>
              </a:ext>
            </a:extLst>
          </p:cNvPr>
          <p:cNvSpPr txBox="1"/>
          <p:nvPr/>
        </p:nvSpPr>
        <p:spPr>
          <a:xfrm>
            <a:off x="864000" y="1379128"/>
            <a:ext cx="108493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Q: Kuinka kiinnostunut olet seuraavista urheilulajeista? 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Erittäin ja melko kiinnostuneet yhteensä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3E6D22D-DB9C-4E58-A691-BDDCC11306A9}"/>
              </a:ext>
            </a:extLst>
          </p:cNvPr>
          <p:cNvSpPr/>
          <p:nvPr/>
        </p:nvSpPr>
        <p:spPr bwMode="auto">
          <a:xfrm>
            <a:off x="2603087" y="4122037"/>
            <a:ext cx="2176026" cy="314735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0FD5562-27F6-4DE8-9D7D-C73CD425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0" y="1951319"/>
            <a:ext cx="5643636" cy="4484810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4F5D7E0-F591-447C-9868-036CA7360F07}"/>
              </a:ext>
            </a:extLst>
          </p:cNvPr>
          <p:cNvSpPr/>
          <p:nvPr/>
        </p:nvSpPr>
        <p:spPr bwMode="auto">
          <a:xfrm>
            <a:off x="7102680" y="5079361"/>
            <a:ext cx="1586071" cy="194539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945F0D-F38D-440C-B176-D62EDAF6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78" y="3515930"/>
            <a:ext cx="3652908" cy="28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856FD9DC-C8DB-4AFD-8C79-08E7EFC11922}"/>
              </a:ext>
            </a:extLst>
          </p:cNvPr>
          <p:cNvSpPr/>
          <p:nvPr/>
        </p:nvSpPr>
        <p:spPr bwMode="auto">
          <a:xfrm>
            <a:off x="6335960" y="5194007"/>
            <a:ext cx="1784988" cy="20868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0DF47C67-D8B4-4853-B02F-7A29C4078F0B}"/>
              </a:ext>
            </a:extLst>
          </p:cNvPr>
          <p:cNvSpPr/>
          <p:nvPr/>
        </p:nvSpPr>
        <p:spPr bwMode="auto">
          <a:xfrm>
            <a:off x="3549845" y="5191323"/>
            <a:ext cx="1784988" cy="20868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A37D6BCF-B7BD-4D5F-9AD4-5FBC8E861965}"/>
              </a:ext>
            </a:extLst>
          </p:cNvPr>
          <p:cNvSpPr/>
          <p:nvPr/>
        </p:nvSpPr>
        <p:spPr bwMode="auto">
          <a:xfrm>
            <a:off x="763730" y="5198330"/>
            <a:ext cx="1784988" cy="20868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D236B32B-19C4-42CC-B43E-DB5480A7E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05" b="12478"/>
          <a:stretch/>
        </p:blipFill>
        <p:spPr>
          <a:xfrm>
            <a:off x="5728106" y="5235575"/>
            <a:ext cx="3676207" cy="12499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D9D29F9-0100-4969-9A4F-852351C88C8E}"/>
              </a:ext>
            </a:extLst>
          </p:cNvPr>
          <p:cNvSpPr txBox="1"/>
          <p:nvPr/>
        </p:nvSpPr>
        <p:spPr>
          <a:xfrm>
            <a:off x="584812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18-29-vuotiaissa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9DB5E93-35A6-4ED9-B3ED-E040A284C742}"/>
              </a:ext>
            </a:extLst>
          </p:cNvPr>
          <p:cNvSpPr txBox="1"/>
          <p:nvPr/>
        </p:nvSpPr>
        <p:spPr>
          <a:xfrm>
            <a:off x="3472202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30-44-vuotiaissa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9DA16A4-2D24-47CC-A5DF-09B0389F0569}"/>
              </a:ext>
            </a:extLst>
          </p:cNvPr>
          <p:cNvSpPr txBox="1"/>
          <p:nvPr/>
        </p:nvSpPr>
        <p:spPr>
          <a:xfrm>
            <a:off x="6217920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45-59-vuotiaissa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93EF9F2-5E73-415D-9092-73FAF01B9D5D}"/>
              </a:ext>
            </a:extLst>
          </p:cNvPr>
          <p:cNvSpPr txBox="1"/>
          <p:nvPr/>
        </p:nvSpPr>
        <p:spPr>
          <a:xfrm>
            <a:off x="8976519" y="1846724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Yli 60-vuotiaissa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A1FF269E-2465-49E4-B264-ACC05124574A}"/>
              </a:ext>
            </a:extLst>
          </p:cNvPr>
          <p:cNvCxnSpPr>
            <a:cxnSpLocks/>
          </p:cNvCxnSpPr>
          <p:nvPr/>
        </p:nvCxnSpPr>
        <p:spPr>
          <a:xfrm>
            <a:off x="3290244" y="2018238"/>
            <a:ext cx="0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3D451B5-5C26-4B09-B417-0F220C8BEC3A}"/>
              </a:ext>
            </a:extLst>
          </p:cNvPr>
          <p:cNvCxnSpPr>
            <a:cxnSpLocks/>
          </p:cNvCxnSpPr>
          <p:nvPr/>
        </p:nvCxnSpPr>
        <p:spPr>
          <a:xfrm>
            <a:off x="6076359" y="2018238"/>
            <a:ext cx="0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8B4E914E-CC85-4623-A1D5-2264014D2975}"/>
              </a:ext>
            </a:extLst>
          </p:cNvPr>
          <p:cNvCxnSpPr>
            <a:cxnSpLocks/>
          </p:cNvCxnSpPr>
          <p:nvPr/>
        </p:nvCxnSpPr>
        <p:spPr>
          <a:xfrm flipH="1">
            <a:off x="8763000" y="2018238"/>
            <a:ext cx="738" cy="3854528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ABCF861-4E1F-42B9-8421-5BF0B1098E4F}"/>
              </a:ext>
            </a:extLst>
          </p:cNvPr>
          <p:cNvSpPr/>
          <p:nvPr/>
        </p:nvSpPr>
        <p:spPr bwMode="auto">
          <a:xfrm>
            <a:off x="1220173" y="3082344"/>
            <a:ext cx="1495430" cy="16957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8CB081DD-CB02-49A0-8863-874233C1A025}"/>
              </a:ext>
            </a:extLst>
          </p:cNvPr>
          <p:cNvSpPr/>
          <p:nvPr/>
        </p:nvSpPr>
        <p:spPr bwMode="auto">
          <a:xfrm>
            <a:off x="4026972" y="2657942"/>
            <a:ext cx="1495430" cy="16957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7F5B3FDB-D2D6-4FD8-AA24-2E86C3451AAE}"/>
              </a:ext>
            </a:extLst>
          </p:cNvPr>
          <p:cNvSpPr/>
          <p:nvPr/>
        </p:nvSpPr>
        <p:spPr bwMode="auto">
          <a:xfrm>
            <a:off x="6803681" y="2912773"/>
            <a:ext cx="1495430" cy="169571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65E39A0F-BEB9-40BB-B61B-D9135E10FDD7}"/>
              </a:ext>
            </a:extLst>
          </p:cNvPr>
          <p:cNvSpPr/>
          <p:nvPr/>
        </p:nvSpPr>
        <p:spPr bwMode="auto">
          <a:xfrm>
            <a:off x="9072229" y="3770024"/>
            <a:ext cx="1894131" cy="196669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DDC2E056-EED8-4A64-9F03-68EA96648846}"/>
              </a:ext>
            </a:extLst>
          </p:cNvPr>
          <p:cNvSpPr/>
          <p:nvPr/>
        </p:nvSpPr>
        <p:spPr bwMode="auto">
          <a:xfrm>
            <a:off x="9465661" y="2800889"/>
            <a:ext cx="1894131" cy="196669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4554806-1F61-450A-BBAF-4983351E0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30"/>
          <a:stretch/>
        </p:blipFill>
        <p:spPr>
          <a:xfrm>
            <a:off x="188679" y="2246834"/>
            <a:ext cx="3676207" cy="22736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7021085-0DB2-4DF9-97C0-2605C5031E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030"/>
          <a:stretch/>
        </p:blipFill>
        <p:spPr>
          <a:xfrm>
            <a:off x="2973177" y="2246834"/>
            <a:ext cx="3676207" cy="227365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E18932A-F4F1-4096-B3D2-47FA0B00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31"/>
          <a:stretch/>
        </p:blipFill>
        <p:spPr>
          <a:xfrm>
            <a:off x="5728106" y="2246834"/>
            <a:ext cx="3676207" cy="227365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6BA7327-790E-4169-B602-8576BC6D1C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030"/>
          <a:stretch/>
        </p:blipFill>
        <p:spPr>
          <a:xfrm>
            <a:off x="8454508" y="2246834"/>
            <a:ext cx="3676207" cy="2273651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FEFF37A-C586-4562-9C56-45E8901D07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058"/>
          <a:stretch/>
        </p:blipFill>
        <p:spPr>
          <a:xfrm>
            <a:off x="190914" y="5235575"/>
            <a:ext cx="3651821" cy="28033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8D743350-18CA-44DC-90F3-DF2AD4E025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093"/>
          <a:stretch/>
        </p:blipFill>
        <p:spPr>
          <a:xfrm>
            <a:off x="2989079" y="5235575"/>
            <a:ext cx="3651821" cy="280338"/>
          </a:xfrm>
          <a:prstGeom prst="rect">
            <a:avLst/>
          </a:prstGeom>
        </p:spPr>
      </p:pic>
      <p:sp>
        <p:nvSpPr>
          <p:cNvPr id="37" name="Otsikko 1">
            <a:extLst>
              <a:ext uri="{FF2B5EF4-FFF2-40B4-BE49-F238E27FC236}">
                <a16:creationId xmlns:a16="http://schemas.microsoft.com/office/drawing/2014/main" id="{90D5F33C-DDEA-4FDB-BA60-551275EF23A2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120851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AB49C"/>
                </a:solidFill>
              </a:rPr>
              <a:t>Kiinnostus urheilulajeihin  </a:t>
            </a:r>
            <a:r>
              <a:rPr lang="fi-FI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fi-FI" sz="2800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Naisten</a:t>
            </a:r>
            <a:r>
              <a:rPr lang="fi-FI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keskuudessa</a:t>
            </a:r>
            <a:endParaRPr lang="fi-FI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DECA874A-C3B4-4851-B9E2-01516C5B9B7D}"/>
              </a:ext>
            </a:extLst>
          </p:cNvPr>
          <p:cNvSpPr/>
          <p:nvPr/>
        </p:nvSpPr>
        <p:spPr>
          <a:xfrm>
            <a:off x="10100732" y="1253066"/>
            <a:ext cx="252000" cy="57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Nuoli: Alas 33">
            <a:extLst>
              <a:ext uri="{FF2B5EF4-FFF2-40B4-BE49-F238E27FC236}">
                <a16:creationId xmlns:a16="http://schemas.microsoft.com/office/drawing/2014/main" id="{49F78A7D-8204-4055-9DFE-4BE7BBA0F122}"/>
              </a:ext>
            </a:extLst>
          </p:cNvPr>
          <p:cNvSpPr/>
          <p:nvPr/>
        </p:nvSpPr>
        <p:spPr>
          <a:xfrm>
            <a:off x="4397942" y="1285312"/>
            <a:ext cx="252000" cy="57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1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F90E309-B4B9-421D-A925-570ED41D5158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AB49C"/>
                </a:solidFill>
              </a:rPr>
              <a:t>Kiinnostus taitoluisteluun 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2018</a:t>
            </a:r>
            <a:endParaRPr lang="fi-FI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CB84535-CCA8-421F-BADC-581E02179701}"/>
              </a:ext>
            </a:extLst>
          </p:cNvPr>
          <p:cNvSpPr/>
          <p:nvPr/>
        </p:nvSpPr>
        <p:spPr bwMode="auto">
          <a:xfrm>
            <a:off x="3465687" y="1513546"/>
            <a:ext cx="2093140" cy="276695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F914BAF-149D-4A62-B20B-5D68D4A2D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8"/>
          <a:stretch/>
        </p:blipFill>
        <p:spPr>
          <a:xfrm>
            <a:off x="6899106" y="1668008"/>
            <a:ext cx="2926334" cy="4419450"/>
          </a:xfrm>
          <a:prstGeom prst="rect">
            <a:avLst/>
          </a:prstGeom>
        </p:spPr>
      </p:pic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AA25B131-6583-44C8-BC14-F951C23E1D31}"/>
              </a:ext>
            </a:extLst>
          </p:cNvPr>
          <p:cNvSpPr/>
          <p:nvPr/>
        </p:nvSpPr>
        <p:spPr bwMode="auto">
          <a:xfrm>
            <a:off x="3678993" y="5638726"/>
            <a:ext cx="1713764" cy="271824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C0A6B79A-08E8-40F9-8D02-FBF61466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72"/>
          <a:stretch/>
        </p:blipFill>
        <p:spPr>
          <a:xfrm>
            <a:off x="2748500" y="1219275"/>
            <a:ext cx="3593033" cy="441945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5CAC92-15FB-42EF-A367-F36A5D4D3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4"/>
          <a:stretch/>
        </p:blipFill>
        <p:spPr>
          <a:xfrm>
            <a:off x="2891518" y="5613324"/>
            <a:ext cx="2926334" cy="108593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D55817B-6D98-4B33-8587-77BBD4218BB7}"/>
              </a:ext>
            </a:extLst>
          </p:cNvPr>
          <p:cNvSpPr txBox="1"/>
          <p:nvPr/>
        </p:nvSpPr>
        <p:spPr>
          <a:xfrm>
            <a:off x="6632618" y="1496475"/>
            <a:ext cx="39703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Sijoitus kohderyhmässä</a:t>
            </a: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(65 lajin keskuudessa) 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33E20C42-36B7-43A4-AB81-89637D80CD7A}"/>
              </a:ext>
            </a:extLst>
          </p:cNvPr>
          <p:cNvSpPr/>
          <p:nvPr/>
        </p:nvSpPr>
        <p:spPr>
          <a:xfrm>
            <a:off x="2259296" y="4169756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172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F90E309-B4B9-421D-A925-570ED41D5158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AB49C"/>
                </a:solidFill>
              </a:rPr>
              <a:t>Kiinnostus muodostelmaluisteluun 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2018</a:t>
            </a:r>
            <a:endParaRPr lang="fi-FI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CD565F9-56C0-4AAA-B80F-EB67CCD4C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7"/>
          <a:stretch/>
        </p:blipFill>
        <p:spPr>
          <a:xfrm>
            <a:off x="6891770" y="1665752"/>
            <a:ext cx="2927066" cy="44194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10ECAD57-7426-436B-8A3F-EB6534489B48}"/>
              </a:ext>
            </a:extLst>
          </p:cNvPr>
          <p:cNvSpPr txBox="1"/>
          <p:nvPr/>
        </p:nvSpPr>
        <p:spPr>
          <a:xfrm>
            <a:off x="6632618" y="1496475"/>
            <a:ext cx="39703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Sijoitus kohderyhmässä</a:t>
            </a:r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(65 lajin keskuudessa) 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FDB84F18-CDF8-47BF-9506-75D132464067}"/>
              </a:ext>
            </a:extLst>
          </p:cNvPr>
          <p:cNvSpPr/>
          <p:nvPr/>
        </p:nvSpPr>
        <p:spPr bwMode="auto">
          <a:xfrm>
            <a:off x="3465687" y="1513546"/>
            <a:ext cx="2093140" cy="276695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BEAE86D7-A728-4BA9-A215-4C5AB31F110C}"/>
              </a:ext>
            </a:extLst>
          </p:cNvPr>
          <p:cNvSpPr/>
          <p:nvPr/>
        </p:nvSpPr>
        <p:spPr bwMode="auto">
          <a:xfrm>
            <a:off x="3636658" y="5638726"/>
            <a:ext cx="1713764" cy="271824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54A64EE-8824-4D43-86DC-27C6EBD38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30"/>
          <a:stretch/>
        </p:blipFill>
        <p:spPr>
          <a:xfrm>
            <a:off x="2748500" y="1219275"/>
            <a:ext cx="3000367" cy="441945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17BC78D1-6B4A-4970-B2B3-AA0A13D56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41"/>
          <a:stretch/>
        </p:blipFill>
        <p:spPr>
          <a:xfrm>
            <a:off x="2899984" y="5638725"/>
            <a:ext cx="2926334" cy="1060536"/>
          </a:xfrm>
          <a:prstGeom prst="rect">
            <a:avLst/>
          </a:prstGeom>
        </p:spPr>
      </p:pic>
      <p:sp>
        <p:nvSpPr>
          <p:cNvPr id="9" name="Nuoli: Oikea 8">
            <a:extLst>
              <a:ext uri="{FF2B5EF4-FFF2-40B4-BE49-F238E27FC236}">
                <a16:creationId xmlns:a16="http://schemas.microsoft.com/office/drawing/2014/main" id="{E0846BBF-ECE2-4B1D-9C4A-ED2A4EF8A532}"/>
              </a:ext>
            </a:extLst>
          </p:cNvPr>
          <p:cNvSpPr/>
          <p:nvPr/>
        </p:nvSpPr>
        <p:spPr>
          <a:xfrm>
            <a:off x="2259296" y="4169756"/>
            <a:ext cx="978408" cy="2583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899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2">
            <a:extLst>
              <a:ext uri="{FF2B5EF4-FFF2-40B4-BE49-F238E27FC236}">
                <a16:creationId xmlns:a16="http://schemas.microsoft.com/office/drawing/2014/main" id="{65DF8B92-E1EC-4B7F-8D9B-F1D8AC42DF02}"/>
              </a:ext>
            </a:extLst>
          </p:cNvPr>
          <p:cNvSpPr txBox="1">
            <a:spLocks/>
          </p:cNvSpPr>
          <p:nvPr/>
        </p:nvSpPr>
        <p:spPr>
          <a:xfrm>
            <a:off x="1524000" y="2833123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Mediankäyttö Suomessa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7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">
            <a:extLst>
              <a:ext uri="{FF2B5EF4-FFF2-40B4-BE49-F238E27FC236}">
                <a16:creationId xmlns:a16="http://schemas.microsoft.com/office/drawing/2014/main" id="{1C7D52AB-3F6E-4B2B-A3E4-AB56B1499AC0}"/>
              </a:ext>
            </a:extLst>
          </p:cNvPr>
          <p:cNvSpPr txBox="1">
            <a:spLocks/>
          </p:cNvSpPr>
          <p:nvPr/>
        </p:nvSpPr>
        <p:spPr>
          <a:xfrm>
            <a:off x="838200" y="495846"/>
            <a:ext cx="10515600" cy="885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TV:n katselu 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fi-FI" sz="32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Naisten keskuudessa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0921B54-541D-40BD-A9AB-206DF642F155}"/>
              </a:ext>
            </a:extLst>
          </p:cNvPr>
          <p:cNvSpPr txBox="1"/>
          <p:nvPr/>
        </p:nvSpPr>
        <p:spPr>
          <a:xfrm>
            <a:off x="58481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18-29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5102D4-181B-44A8-9FAD-69D53D610DF4}"/>
              </a:ext>
            </a:extLst>
          </p:cNvPr>
          <p:cNvSpPr txBox="1"/>
          <p:nvPr/>
        </p:nvSpPr>
        <p:spPr>
          <a:xfrm>
            <a:off x="3472202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30-44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3ABC5CB-72F7-4735-8B5A-2F4DDD97A41A}"/>
              </a:ext>
            </a:extLst>
          </p:cNvPr>
          <p:cNvSpPr txBox="1"/>
          <p:nvPr/>
        </p:nvSpPr>
        <p:spPr>
          <a:xfrm>
            <a:off x="6217920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45-59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D3697B6-9EF4-4084-881F-BA98E49F0C9B}"/>
              </a:ext>
            </a:extLst>
          </p:cNvPr>
          <p:cNvSpPr txBox="1"/>
          <p:nvPr/>
        </p:nvSpPr>
        <p:spPr>
          <a:xfrm>
            <a:off x="8976519" y="2110739"/>
            <a:ext cx="2545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60+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6F79AB65-DF92-41B7-A4E4-C6C16575AFF9}"/>
              </a:ext>
            </a:extLst>
          </p:cNvPr>
          <p:cNvCxnSpPr>
            <a:cxnSpLocks/>
          </p:cNvCxnSpPr>
          <p:nvPr/>
        </p:nvCxnSpPr>
        <p:spPr>
          <a:xfrm>
            <a:off x="3290244" y="2282253"/>
            <a:ext cx="0" cy="2837099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CE898F29-ABD1-45A4-9AA2-E1F226E2FA45}"/>
              </a:ext>
            </a:extLst>
          </p:cNvPr>
          <p:cNvCxnSpPr>
            <a:cxnSpLocks/>
          </p:cNvCxnSpPr>
          <p:nvPr/>
        </p:nvCxnSpPr>
        <p:spPr>
          <a:xfrm>
            <a:off x="6076359" y="2282253"/>
            <a:ext cx="0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09DCF52E-344E-4D9E-8A43-6D716FE869BA}"/>
              </a:ext>
            </a:extLst>
          </p:cNvPr>
          <p:cNvCxnSpPr>
            <a:cxnSpLocks/>
          </p:cNvCxnSpPr>
          <p:nvPr/>
        </p:nvCxnSpPr>
        <p:spPr>
          <a:xfrm flipH="1">
            <a:off x="8763000" y="2282253"/>
            <a:ext cx="738" cy="2792023"/>
          </a:xfrm>
          <a:prstGeom prst="line">
            <a:avLst/>
          </a:prstGeom>
          <a:ln w="38100">
            <a:solidFill>
              <a:schemeClr val="bg1">
                <a:lumMod val="50000"/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A8AE73CD-E18A-4F6C-9240-6876B8EAD4D7}"/>
              </a:ext>
            </a:extLst>
          </p:cNvPr>
          <p:cNvSpPr txBox="1"/>
          <p:nvPr/>
        </p:nvSpPr>
        <p:spPr>
          <a:xfrm>
            <a:off x="882789" y="135072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Q: Mitä kanavia katsot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viikoittain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B5FFA271-8BEA-47A6-A657-9B56EE36C64D}"/>
              </a:ext>
            </a:extLst>
          </p:cNvPr>
          <p:cNvSpPr/>
          <p:nvPr/>
        </p:nvSpPr>
        <p:spPr bwMode="auto">
          <a:xfrm>
            <a:off x="2311763" y="2981270"/>
            <a:ext cx="566666" cy="44773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232ADD78-9F9D-4DF0-91E3-5E9623770919}"/>
              </a:ext>
            </a:extLst>
          </p:cNvPr>
          <p:cNvSpPr/>
          <p:nvPr/>
        </p:nvSpPr>
        <p:spPr bwMode="auto">
          <a:xfrm>
            <a:off x="5290433" y="2981270"/>
            <a:ext cx="566666" cy="44773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19E0D9AC-1E6E-4310-B468-13A770571A59}"/>
              </a:ext>
            </a:extLst>
          </p:cNvPr>
          <p:cNvSpPr/>
          <p:nvPr/>
        </p:nvSpPr>
        <p:spPr bwMode="auto">
          <a:xfrm>
            <a:off x="8007766" y="2981270"/>
            <a:ext cx="566666" cy="44773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1930DC23-1B4F-477B-A007-0B2DACD1E3B6}"/>
              </a:ext>
            </a:extLst>
          </p:cNvPr>
          <p:cNvSpPr/>
          <p:nvPr/>
        </p:nvSpPr>
        <p:spPr bwMode="auto">
          <a:xfrm>
            <a:off x="10979831" y="2981270"/>
            <a:ext cx="566666" cy="447730"/>
          </a:xfrm>
          <a:prstGeom prst="roundRect">
            <a:avLst/>
          </a:prstGeom>
          <a:solidFill>
            <a:srgbClr val="FFC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167A8B-84A7-418A-B5EE-5C340DC9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29" y="2851925"/>
            <a:ext cx="1172362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</TotalTime>
  <Words>516</Words>
  <Application>Microsoft Office PowerPoint</Application>
  <PresentationFormat>Laajakuva</PresentationFormat>
  <Paragraphs>111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Kiinnostus urheilulajeihin Suomessa  – Väestö 18+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Teemu Ratilainen</dc:creator>
  <cp:lastModifiedBy>Mila Kajas</cp:lastModifiedBy>
  <cp:revision>319</cp:revision>
  <cp:lastPrinted>2018-04-18T12:40:22Z</cp:lastPrinted>
  <dcterms:created xsi:type="dcterms:W3CDTF">2017-08-15T10:02:08Z</dcterms:created>
  <dcterms:modified xsi:type="dcterms:W3CDTF">2018-04-21T11:52:00Z</dcterms:modified>
</cp:coreProperties>
</file>