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6" r:id="rId4"/>
  </p:sldMasterIdLst>
  <p:notesMasterIdLst>
    <p:notesMasterId r:id="rId13"/>
  </p:notesMasterIdLst>
  <p:handoutMasterIdLst>
    <p:handoutMasterId r:id="rId14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</p:sldIdLst>
  <p:sldSz cx="12192000" cy="6858000"/>
  <p:notesSz cx="6858000" cy="9144000"/>
  <p:defaultTextStyle>
    <a:defPPr rtl="0"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Tekijä" initials="A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1E4761-4834-469E-958B-E02274B18687}" v="13" dt="2020-12-07T14:43:13.203"/>
    <p1510:client id="{7EFBC5B3-7782-4679-8E4A-E77BFD8AABB3}" v="75" dt="2020-12-07T14:43:38.921"/>
    <p1510:client id="{BB5FDD08-6C6A-2DF0-9807-B2735628E689}" v="4" dt="2020-12-07T09:21:37.861"/>
    <p1510:client id="{E10856F5-6C19-4A83-BBDC-4285ED3C7208}" v="175" dt="2020-12-07T09:22:24.8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Vaalea tyyli 1 - Korost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Vaalea tyyli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6327"/>
  </p:normalViewPr>
  <p:slideViewPr>
    <p:cSldViewPr snapToGrid="0">
      <p:cViewPr varScale="1">
        <p:scale>
          <a:sx n="110" d="100"/>
          <a:sy n="110" d="100"/>
        </p:scale>
        <p:origin x="22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27742F0-E7F1-4CAE-BE71-100EB5A536E0}" type="datetime1">
              <a:rPr lang="fi-FI" smtClean="0"/>
              <a:t>7.12.2020</a:t>
            </a:fld>
            <a:endParaRPr lang="en-US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D92CB86-0DB9-4A70-B1CF-B23508471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576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0F50DDA-A66E-4F63-BA19-19E16E621743}" type="datetime1">
              <a:rPr lang="fi-FI" smtClean="0"/>
              <a:t>7.12.2020</a:t>
            </a:fld>
            <a:endParaRPr lang="en-US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"/>
              <a:t>Muokkaa tekstin perustyylejä napsauttamalla</a:t>
            </a:r>
            <a:endParaRPr lang="en-US"/>
          </a:p>
          <a:p>
            <a:pPr lvl="1" rtl="0"/>
            <a:r>
              <a:rPr lang="fi"/>
              <a:t>Toinen taso</a:t>
            </a:r>
          </a:p>
          <a:p>
            <a:pPr lvl="2" rtl="0"/>
            <a:r>
              <a:rPr lang="fi"/>
              <a:t>Kolmas taso</a:t>
            </a:r>
          </a:p>
          <a:p>
            <a:pPr lvl="3" rtl="0"/>
            <a:r>
              <a:rPr lang="fi"/>
              <a:t>Neljäs taso</a:t>
            </a:r>
          </a:p>
          <a:p>
            <a:pPr lvl="4" rtl="0"/>
            <a:r>
              <a:rPr lang="fi"/>
              <a:t>Viides taso</a:t>
            </a:r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2B151B-D7D1-48E5-8230-5AADBC794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92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fi-FI"/>
              <a:t>Muokkaa alaotsikon perustyyliä napsautt.</a:t>
            </a:r>
            <a:endParaRPr lang="en-US" dirty="0"/>
          </a:p>
        </p:txBody>
      </p:sp>
      <p:cxnSp>
        <p:nvCxnSpPr>
          <p:cNvPr id="9" name="Suora yhdysviiva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33519F-843D-4D32-BA64-656BC6AC4DA3}" type="datetime1">
              <a:rPr lang="fi-FI" smtClean="0"/>
              <a:t>7.12.2020</a:t>
            </a:fld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3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untainen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F41986F-AC63-4C6C-A83D-BE731401382C}" type="datetime1">
              <a:rPr lang="fi-FI" smtClean="0"/>
              <a:t>7.12.2020</a:t>
            </a:fld>
            <a:endParaRPr lang="en-US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6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untainen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 rtlCol="0"/>
          <a:lstStyle/>
          <a:p>
            <a:pPr rt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 rtlCol="0"/>
          <a:lstStyle/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E98A873-79C9-43D8-B793-398293F8F7CF}" type="datetime1">
              <a:rPr lang="fi-FI" smtClean="0"/>
              <a:t>7.12.2020</a:t>
            </a:fld>
            <a:endParaRPr lang="en-US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703801-F711-40F9-9B56-77FBC145414B}" type="datetime1">
              <a:rPr lang="fi-FI" smtClean="0"/>
              <a:t>7.12.2020</a:t>
            </a:fld>
            <a:endParaRPr lang="en-US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7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rtlCol="0"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/>
              <a:t>Muokkaa tekstin perustyylejä napsauttamalla</a:t>
            </a:r>
          </a:p>
        </p:txBody>
      </p:sp>
      <p:cxnSp>
        <p:nvCxnSpPr>
          <p:cNvPr id="9" name="Suora yhdysviiva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7CD3DFB-A4C7-4CEC-AB9B-66D7594D9109}" type="datetime1">
              <a:rPr lang="fi-FI" smtClean="0"/>
              <a:t>7.12.2020</a:t>
            </a:fld>
            <a:endParaRPr lang="en-US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6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 dirty="0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5D4FFD-250F-42DE-8618-6D33D0945576}" type="datetime1">
              <a:rPr lang="fi-FI" smtClean="0"/>
              <a:t>7.12.2020</a:t>
            </a:fld>
            <a:endParaRPr lang="en-US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6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 rtlCol="0"/>
          <a:lstStyle/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 rtlCol="0"/>
          <a:lstStyle/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 dirty="0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6A7F96-E146-44FA-9181-EADF068C161D}" type="datetime1">
              <a:rPr lang="fi-FI" smtClean="0"/>
              <a:t>7.12.2020</a:t>
            </a:fld>
            <a:endParaRPr lang="en-US" dirty="0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9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BC3B49-041D-4B38-8CBE-140F67F1C3C3}" type="datetime1">
              <a:rPr lang="fi-FI" smtClean="0"/>
              <a:t>7.12.2020</a:t>
            </a:fld>
            <a:endParaRPr lang="en-US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D2A58AB-B984-44E1-96A8-5FC5D89F26AA}" type="datetime1">
              <a:rPr lang="fi-FI" smtClean="0"/>
              <a:t>7.12.2020</a:t>
            </a:fld>
            <a:endParaRPr lang="en-US" dirty="0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2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 rtlCol="0"/>
          <a:lstStyle/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 rtlCol="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81DDB612-6900-4DF6-9D0F-3D8EC5067B5D}" type="datetime1">
              <a:rPr lang="fi-FI" smtClean="0"/>
              <a:t>7.12.2020</a:t>
            </a:fld>
            <a:endParaRPr lang="en-US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8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Kuvan paikkamerkki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fld id="{399058F8-0286-4E06-8D9E-02EE5CB85371}" type="datetime1">
              <a:rPr lang="fi-FI" smtClean="0"/>
              <a:t>7.12.2020</a:t>
            </a:fld>
            <a:endParaRPr lang="en-US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i"/>
              <a:t>Muokkaa otsikon perustyyliä napsauttamalla</a:t>
            </a:r>
            <a:endParaRPr lang="en-US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fi"/>
              <a:t>Muokkaa tekstin perustyylejä napsauttamalla</a:t>
            </a:r>
          </a:p>
          <a:p>
            <a:pPr lvl="1" rtl="0"/>
            <a:r>
              <a:rPr lang="fi"/>
              <a:t>Toinen taso</a:t>
            </a:r>
          </a:p>
          <a:p>
            <a:pPr lvl="2" rtl="0"/>
            <a:r>
              <a:rPr lang="fi"/>
              <a:t>Kolmas taso</a:t>
            </a:r>
          </a:p>
          <a:p>
            <a:pPr lvl="3" rtl="0"/>
            <a:r>
              <a:rPr lang="fi"/>
              <a:t>Neljäs taso</a:t>
            </a:r>
          </a:p>
          <a:p>
            <a:pPr lvl="4" rtl="0"/>
            <a:r>
              <a:rPr lang="fi"/>
              <a:t>Viides taso</a:t>
            </a:r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E6343564-1337-43E5-904A-A7BD9FFE90C2}" type="datetime1">
              <a:rPr lang="fi-FI" smtClean="0"/>
              <a:t>7.12.2020</a:t>
            </a:fld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47" r:id="rId3"/>
    <p:sldLayoutId id="2147483743" r:id="rId4"/>
    <p:sldLayoutId id="2147483738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ero.fi/henkiloasiakkaat/auto/kilometrikorvaus_ja_paivaraha/" TargetMode="External"/><Relationship Id="rId2" Type="http://schemas.openxmlformats.org/officeDocument/2006/relationships/hyperlink" Target="https://julkaisut.valtioneuvosto.fi/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77201"/>
            <a:ext cx="5037114" cy="1700728"/>
          </a:xfrm>
        </p:spPr>
        <p:txBody>
          <a:bodyPr rtlCol="0" anchor="b">
            <a:noAutofit/>
          </a:bodyPr>
          <a:lstStyle/>
          <a:p>
            <a:r>
              <a:rPr lang="fi-FI" sz="3000" dirty="0">
                <a:latin typeface="Bahnschrift SemiBold SemiConden"/>
              </a:rPr>
              <a:t>ARVIOIJIEN MATKA- JA </a:t>
            </a:r>
            <a:br>
              <a:rPr lang="fi-FI" sz="3000" dirty="0">
                <a:latin typeface="Bahnschrift SemiBold SemiConden"/>
              </a:rPr>
            </a:br>
            <a:r>
              <a:rPr lang="fi-FI" sz="3000" dirty="0">
                <a:latin typeface="Bahnschrift SemiBold SemiConden"/>
              </a:rPr>
              <a:t>PÄIVÄRAHAKORVAUKSET</a:t>
            </a:r>
            <a:br>
              <a:rPr lang="fi-FI" sz="3000" dirty="0">
                <a:latin typeface="Bahnschrift SemiBold SemiConden"/>
              </a:rPr>
            </a:br>
            <a:endParaRPr lang="fi" sz="2000" dirty="0">
              <a:latin typeface="Bahnschrift SemiBold SemiConden"/>
            </a:endParaRPr>
          </a:p>
        </p:txBody>
      </p:sp>
      <p:sp>
        <p:nvSpPr>
          <p:cNvPr id="29" name="Date Placeholder 4">
            <a:extLst>
              <a:ext uri="{FF2B5EF4-FFF2-40B4-BE49-F238E27FC236}">
                <a16:creationId xmlns:a16="http://schemas.microsoft.com/office/drawing/2014/main" id="{1E2D8264-4A01-4DC5-A31C-B5EC3ECA3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399058F8-0286-4E06-8D9E-02EE5CB85371}" type="datetime1">
              <a:rPr lang="fi-FI" smtClean="0"/>
              <a:pPr rtl="0">
                <a:spcAft>
                  <a:spcPts val="600"/>
                </a:spcAft>
              </a:pPr>
              <a:t>7.12.2020</a:t>
            </a:fld>
            <a:endParaRPr lang="en-US" dirty="0"/>
          </a:p>
        </p:txBody>
      </p:sp>
      <p:pic>
        <p:nvPicPr>
          <p:cNvPr id="14" name="Kuva 13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77F4708-A30E-4019-8096-E33C56879A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34" y="994832"/>
            <a:ext cx="2405663" cy="1700729"/>
          </a:xfrm>
          <a:prstGeom prst="rect">
            <a:avLst/>
          </a:prstGeom>
        </p:spPr>
      </p:pic>
      <p:cxnSp>
        <p:nvCxnSpPr>
          <p:cNvPr id="16" name="Suora yhdysviiva 15">
            <a:extLst>
              <a:ext uri="{FF2B5EF4-FFF2-40B4-BE49-F238E27FC236}">
                <a16:creationId xmlns:a16="http://schemas.microsoft.com/office/drawing/2014/main" id="{D0F9FA8D-9430-4950-8772-E409A5A6B2A0}"/>
              </a:ext>
            </a:extLst>
          </p:cNvPr>
          <p:cNvCxnSpPr/>
          <p:nvPr/>
        </p:nvCxnSpPr>
        <p:spPr>
          <a:xfrm>
            <a:off x="484381" y="5283772"/>
            <a:ext cx="36766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Kuva 17" descr="Kuva, joka sisältää kohteen henkilö, rakennus, sisä, ikkuna&#10;&#10;Kuvaus luotu automaattisesti">
            <a:extLst>
              <a:ext uri="{FF2B5EF4-FFF2-40B4-BE49-F238E27FC236}">
                <a16:creationId xmlns:a16="http://schemas.microsoft.com/office/drawing/2014/main" id="{76798271-BA9F-4441-8592-098CF01AF1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398" y="593081"/>
            <a:ext cx="5671837" cy="5671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83DD05-D213-4096-9B9B-D4FFE3C83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ARVIOIJAN ROOLI PALKKION SAAJANA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A61A4D-0EEE-437D-97B0-FB65D9A55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6342" y="794657"/>
            <a:ext cx="6952459" cy="5312899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fi-FI" dirty="0"/>
              <a:t>Arvioijat voidaan luokitella ainakin kolmeen pääryhmään</a:t>
            </a:r>
          </a:p>
          <a:p>
            <a:pPr marL="383540" lvl="1">
              <a:buFont typeface="Wingdings" panose="05000000000000000000" pitchFamily="2" charset="2"/>
              <a:buChar char="q"/>
            </a:pPr>
            <a:r>
              <a:rPr lang="fi-FI" dirty="0"/>
              <a:t> Työsuhteiset</a:t>
            </a:r>
          </a:p>
          <a:p>
            <a:pPr marL="383540" lvl="1">
              <a:buFont typeface="Wingdings" panose="05000000000000000000" pitchFamily="2" charset="2"/>
              <a:buChar char="q"/>
            </a:pPr>
            <a:r>
              <a:rPr lang="fi-FI" dirty="0"/>
              <a:t> Vapaaehtoiset</a:t>
            </a:r>
          </a:p>
          <a:p>
            <a:pPr marL="200660" lvl="1" indent="0">
              <a:buNone/>
            </a:pPr>
            <a:endParaRPr lang="fi-FI" dirty="0"/>
          </a:p>
          <a:p>
            <a:pPr marL="200660" lvl="1" indent="0">
              <a:buNone/>
            </a:pPr>
            <a:r>
              <a:rPr lang="fi-FI" sz="1900" dirty="0"/>
              <a:t>Jos arvioijan palkkion maksu ei perustu työsuhteeseen, maksettava palkkio maksetaan työkorvauksena</a:t>
            </a:r>
          </a:p>
          <a:p>
            <a:pPr marL="566420" lvl="2">
              <a:buFont typeface="Wingdings" panose="05000000000000000000" pitchFamily="2" charset="2"/>
              <a:buChar char="q"/>
            </a:pPr>
            <a:r>
              <a:rPr lang="fi-FI" dirty="0"/>
              <a:t> </a:t>
            </a:r>
            <a:r>
              <a:rPr lang="fi-FI" sz="1700" dirty="0"/>
              <a:t>Työkorvauksista ei makseta sosiaaliturvamaksuja, eikä pidätetä työeläkemaksuja tai työttömyysvakuutusmaksua</a:t>
            </a:r>
          </a:p>
          <a:p>
            <a:pPr marL="566420" lvl="2">
              <a:buFont typeface="Wingdings" panose="05000000000000000000" pitchFamily="2" charset="2"/>
              <a:buChar char="q"/>
            </a:pPr>
            <a:r>
              <a:rPr lang="fi-FI" sz="1700" dirty="0"/>
              <a:t> Jos palkkio perustuu työsuhteeseen, palkasta peritään normaalit työnantajakulut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0B3C214-D32C-4478-90C4-A5D365EEA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1DDB612-6900-4DF6-9D0F-3D8EC5067B5D}" type="datetime1">
              <a:rPr lang="fi-FI" smtClean="0"/>
              <a:t>7.12.2020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916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7F1F00-B143-45C7-A23B-0B5A853E2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PÄIVÄRAHAN MÄÄRITTELY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7D76E12-D021-420A-B5F0-43091B5C0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q"/>
            </a:pPr>
            <a:r>
              <a:rPr lang="fi-FI" dirty="0"/>
              <a:t> Verohallinto määrittelee, mikä on verovapaan päivärahan enimmäismäärä. Se, mitä palkkion maksaja maksaa, perustuu työehtosopimukseen, työsopimukseen tai maksajan käytäntöön</a:t>
            </a:r>
            <a:br>
              <a:rPr lang="fi-FI" dirty="0"/>
            </a:br>
            <a:endParaRPr lang="fi-FI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fi-FI" dirty="0"/>
              <a:t> STLL noudattaa Verohallinnon suosittamia korvaussummia sekä noudattaa Valtion matkustussääntöä</a:t>
            </a:r>
            <a:br>
              <a:rPr lang="fi-FI" dirty="0"/>
            </a:br>
            <a:endParaRPr lang="fi-FI" dirty="0"/>
          </a:p>
          <a:p>
            <a:pPr marL="201168" lvl="1" indent="0">
              <a:buNone/>
            </a:pPr>
            <a:r>
              <a:rPr lang="fi-FI" dirty="0"/>
              <a:t>Valtion matkustussäännöt: </a:t>
            </a:r>
            <a:br>
              <a:rPr lang="fi-FI" dirty="0"/>
            </a:br>
            <a:r>
              <a:rPr lang="fi-FI" dirty="0">
                <a:hlinkClick r:id="rId2"/>
              </a:rPr>
              <a:t>https://julkaisut.valtioneuvosto.fi/</a:t>
            </a:r>
            <a:r>
              <a:rPr lang="fi-FI" dirty="0"/>
              <a:t> </a:t>
            </a:r>
          </a:p>
          <a:p>
            <a:pPr marL="201168" lvl="1" indent="0">
              <a:buNone/>
            </a:pPr>
            <a:br>
              <a:rPr lang="fi-FI" dirty="0"/>
            </a:br>
            <a:r>
              <a:rPr lang="fi-FI" dirty="0"/>
              <a:t>Verohallinto: </a:t>
            </a:r>
            <a:r>
              <a:rPr lang="fi-FI" dirty="0">
                <a:hlinkClick r:id="rId3"/>
              </a:rPr>
              <a:t>https://www.vero.fi/henkiloasiakkaat/auto/kilometrikorvaus_ja_paivaraha/</a:t>
            </a:r>
            <a:r>
              <a:rPr lang="fi-FI" dirty="0"/>
              <a:t>  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37794D6-33EE-44E2-9B93-177A60217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1DDB612-6900-4DF6-9D0F-3D8EC5067B5D}" type="datetime1">
              <a:rPr lang="fi-FI" smtClean="0"/>
              <a:t>7.12.2020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548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F59EB9-58E5-4587-99C0-823D73894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122" y="1151508"/>
            <a:ext cx="4034860" cy="2382119"/>
          </a:xfrm>
        </p:spPr>
        <p:txBody>
          <a:bodyPr/>
          <a:lstStyle/>
          <a:p>
            <a:r>
              <a:rPr lang="fi-FI" dirty="0"/>
              <a:t>PÄIVÄRAHA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75C49B-2E88-48DC-AC79-2E575C58A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fi-FI" dirty="0"/>
              <a:t>Päivärahan enimmäismäärät ovat</a:t>
            </a:r>
          </a:p>
          <a:p>
            <a:pPr marL="383540" lvl="1">
              <a:buFont typeface="Wingdings" panose="05000000000000000000" pitchFamily="2" charset="2"/>
              <a:buChar char="q"/>
            </a:pPr>
            <a:r>
              <a:rPr lang="fi-FI" dirty="0"/>
              <a:t> Kun matka kestää yli 6 h on oikeutettu osapäivärahaan. Mikäli päivän aikana tarjotaan yksi ilmainen ateria, päiväraha puolittuu. </a:t>
            </a:r>
          </a:p>
          <a:p>
            <a:pPr marL="566420" lvl="2">
              <a:buFont typeface="Wingdings" panose="05000000000000000000" pitchFamily="2" charset="2"/>
              <a:buChar char="q"/>
            </a:pPr>
            <a:r>
              <a:rPr lang="fi-FI" dirty="0"/>
              <a:t>Esim. jos kilpailupäivän aikana arvioijan päivä kestää 8 h ja hän saa kisajärjestäjän toimesta aterian, arvioija on oikeutettu osapäivärahaan joka puolittuu. Ateria voi olla esim. salaatti tai keitto.</a:t>
            </a:r>
          </a:p>
          <a:p>
            <a:pPr marL="566420" lvl="2">
              <a:buFont typeface="Wingdings" panose="05000000000000000000" pitchFamily="2" charset="2"/>
              <a:buChar char="q"/>
            </a:pPr>
            <a:r>
              <a:rPr lang="fi-FI" dirty="0"/>
              <a:t> Mikäli kisajärjestäjä on järjestänyt arvioijalle majoituksen hotelliin, jossa tarjotaan aamiainen, sitä ei lasketa ateriaksi joka puolittaisi osapäivärahan.</a:t>
            </a:r>
          </a:p>
          <a:p>
            <a:pPr marL="566420" lvl="2">
              <a:buFont typeface="Wingdings" panose="05000000000000000000" pitchFamily="2" charset="2"/>
              <a:buChar char="q"/>
            </a:pPr>
            <a:endParaRPr lang="fi-FI" dirty="0"/>
          </a:p>
          <a:p>
            <a:pPr marL="383540" lvl="1">
              <a:buFont typeface="Wingdings" panose="05000000000000000000" pitchFamily="2" charset="2"/>
              <a:buChar char="q"/>
            </a:pPr>
            <a:r>
              <a:rPr lang="fi-FI" dirty="0"/>
              <a:t> Kun matka kestää yli 10 h on oikeutettu kokopäivärahaan. Mikäli päivän aikana tarjotaan kaksi ilmaista ateriaa, päiväraha puolittuu.</a:t>
            </a:r>
          </a:p>
          <a:p>
            <a:pPr marL="566420" lvl="2">
              <a:buFont typeface="Wingdings" panose="05000000000000000000" pitchFamily="2" charset="2"/>
              <a:buChar char="q"/>
            </a:pPr>
            <a:r>
              <a:rPr lang="fi-FI" dirty="0"/>
              <a:t>Esim. jos kilpailupäivän aikana arvioijan päivä kestää 11 h ja hän saa kisajärjestäjän toimesta kaksi ateriaa, arvioija on oikeutettu kokopäivärahaan joka puolittuu. Ateria voi olla esim.  salaatti tai keitto.</a:t>
            </a:r>
          </a:p>
          <a:p>
            <a:pPr marL="566420" lvl="2">
              <a:buFont typeface="Wingdings" panose="05000000000000000000" pitchFamily="2" charset="2"/>
              <a:buChar char="q"/>
            </a:pPr>
            <a:r>
              <a:rPr lang="fi-FI" dirty="0"/>
              <a:t>Mikäli kisajärjestäjä on järjestänyt arvioijalle majoituksen hotelliin, jossa tarjotaan aamiainen, sitä ei lasketa ateriaksi, joka voisi puolittaa kokopäivärahan.</a:t>
            </a:r>
          </a:p>
          <a:p>
            <a:pPr marL="566420" lvl="2">
              <a:buFont typeface="Wingdings" panose="05000000000000000000" pitchFamily="2" charset="2"/>
              <a:buChar char="q"/>
            </a:pP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84B1A3C-9A8A-4D43-9C99-5CBF39E93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1DDB612-6900-4DF6-9D0F-3D8EC5067B5D}" type="datetime1">
              <a:rPr lang="fi-FI" smtClean="0"/>
              <a:t>7.12.2020</a:t>
            </a:fld>
            <a:endParaRPr lang="en-US" dirty="0"/>
          </a:p>
        </p:txBody>
      </p:sp>
      <p:sp>
        <p:nvSpPr>
          <p:cNvPr id="6" name="Tekstin paikkamerkki 3">
            <a:extLst>
              <a:ext uri="{FF2B5EF4-FFF2-40B4-BE49-F238E27FC236}">
                <a16:creationId xmlns:a16="http://schemas.microsoft.com/office/drawing/2014/main" id="{1AA1E34C-65E6-41F4-A5DC-EC993AA784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5122" y="3160008"/>
            <a:ext cx="3517567" cy="3064505"/>
          </a:xfrm>
        </p:spPr>
        <p:txBody>
          <a:bodyPr/>
          <a:lstStyle/>
          <a:p>
            <a:r>
              <a:rPr lang="fi-FI" dirty="0"/>
              <a:t>Päiväraha voidaan maksaa kun matka ulottuu 15 km etäisyydelle työntekijän asunnosta.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76800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14FA01-D775-4C3B-8528-7DADF3017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07" y="945871"/>
            <a:ext cx="4056125" cy="2307691"/>
          </a:xfrm>
        </p:spPr>
        <p:txBody>
          <a:bodyPr/>
          <a:lstStyle/>
          <a:p>
            <a:r>
              <a:rPr lang="fi-FI" dirty="0"/>
              <a:t>ATERIAKORVAUS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17871D-72AA-46AF-B995-5A6352E95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Ateriakorvaus voidaan maksaa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i-FI" dirty="0"/>
              <a:t> Kun matka on kestänyt vähintään 4 h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i-FI" dirty="0"/>
              <a:t> Jos palkansaaja aterioi omalla kustannuksellaan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i-FI" dirty="0"/>
              <a:t> Jos palkansaajalle ei makseta päivärahaa</a:t>
            </a:r>
          </a:p>
          <a:p>
            <a:pPr marL="201168" lvl="1" indent="0">
              <a:buNone/>
            </a:pPr>
            <a:endParaRPr lang="fi-FI" dirty="0"/>
          </a:p>
          <a:p>
            <a:pPr marL="201168" lvl="1" indent="0">
              <a:buNone/>
            </a:pPr>
            <a:r>
              <a:rPr lang="fi-FI" dirty="0"/>
              <a:t>Esim. Arvioijan päivä kestää 5 h, arvioija ei ole oikeutettu osapäivärahaan. Päivän aikana kisajärjestäjä ei ole tarjonnut ilmaista ateriaa arvioijalle, on arvioija oikeutettu ateriakorvaukseen.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CD02CA1-42CF-490A-B06D-59AE4AFFE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1DDB612-6900-4DF6-9D0F-3D8EC5067B5D}" type="datetime1">
              <a:rPr lang="fi-FI" smtClean="0"/>
              <a:t>7.12.2020</a:t>
            </a:fld>
            <a:endParaRPr lang="en-US" dirty="0"/>
          </a:p>
        </p:txBody>
      </p:sp>
      <p:sp>
        <p:nvSpPr>
          <p:cNvPr id="6" name="Tekstin paikkamerkki 3">
            <a:extLst>
              <a:ext uri="{FF2B5EF4-FFF2-40B4-BE49-F238E27FC236}">
                <a16:creationId xmlns:a16="http://schemas.microsoft.com/office/drawing/2014/main" id="{3181B13F-E81F-4AE0-9208-0A723083BB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6899" y="3317788"/>
            <a:ext cx="3517567" cy="3064505"/>
          </a:xfrm>
        </p:spPr>
        <p:txBody>
          <a:bodyPr/>
          <a:lstStyle/>
          <a:p>
            <a:r>
              <a:rPr lang="fi-FI" dirty="0"/>
              <a:t>Ateriakorvaus voidaan maksaa kun matka ulottuu 10 km etäisyydelle työntekijän asunnosta.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3653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482017-EA78-4931-BB17-ACCFE810D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MATKAKULUT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5503BD8-0EB6-4743-92D7-4DA1ED5A3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383540" lvl="1">
              <a:buFont typeface="Wingdings" panose="05000000000000000000" pitchFamily="2" charset="2"/>
              <a:buChar char="q"/>
            </a:pPr>
            <a:r>
              <a:rPr lang="fi-FI" dirty="0"/>
              <a:t> Kotimaan kilpailuissa kilpailujärjestäjä maksaa aiheelliset ja kohtuulliset matka- ja majoituskustannukset. </a:t>
            </a:r>
            <a:br>
              <a:rPr lang="fi-FI" dirty="0"/>
            </a:br>
            <a:endParaRPr lang="fi-FI" dirty="0"/>
          </a:p>
          <a:p>
            <a:pPr marL="383540" lvl="1">
              <a:buFont typeface="Wingdings" panose="05000000000000000000" pitchFamily="2" charset="2"/>
              <a:buChar char="q"/>
            </a:pPr>
            <a:r>
              <a:rPr lang="fi-FI" dirty="0"/>
              <a:t> Matkakorvauksia maksetaan ensisijaisesti juna- ja bussilippuja vastaan. Oman auton käytöstä maksetaan valtion verotussääntöjen mukainen kilometrikorvaus, mikäli aikataulu ja/tai jäähallin sijainti vaativat omalla autolla kulkemista tai julkisen liikenteen käyttäminen veisi kohtuuttomasti aikaa.</a:t>
            </a:r>
            <a:br>
              <a:rPr lang="fi-FI" dirty="0"/>
            </a:br>
            <a:endParaRPr lang="fi-FI" dirty="0"/>
          </a:p>
          <a:p>
            <a:pPr marL="383540" lvl="1">
              <a:buFont typeface="Wingdings" panose="05000000000000000000" pitchFamily="2" charset="2"/>
              <a:buChar char="q"/>
            </a:pPr>
            <a:r>
              <a:rPr lang="fi-FI" dirty="0"/>
              <a:t> Mahdolliset lento- ja taksikustannusten korvaukset Liiton alaisissa kilpailuissa sovitaan aina erikseen Liiton talouspäällikön kanssa. Jos asiasta ei ole sovittu etukäteen, järjestävää seuraa ja kilpailun osallistujia ei voida velvoittaa maksamaan ko. kuluja.</a:t>
            </a:r>
            <a:endParaRPr lang="fi-FI" dirty="0">
              <a:highlight>
                <a:srgbClr val="FFFF00"/>
              </a:highlight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9B41B17-D363-45CF-8064-657FF717C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i-FI" dirty="0"/>
              <a:t>Kotimaan kilpailut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FF1B76D-F120-4E4A-8B84-D6A484F58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1DDB612-6900-4DF6-9D0F-3D8EC5067B5D}" type="datetime1">
              <a:rPr lang="fi-FI" smtClean="0"/>
              <a:t>7.12.2020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030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C1748B-0B33-40A1-8687-B5D029EFF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248" y="338079"/>
            <a:ext cx="4034860" cy="2642617"/>
          </a:xfrm>
        </p:spPr>
        <p:txBody>
          <a:bodyPr/>
          <a:lstStyle/>
          <a:p>
            <a:r>
              <a:rPr lang="fi-FI" dirty="0"/>
              <a:t>MATKAKULUT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3C85F7A-7D7D-403D-AF42-12BB554F7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383540" lvl="1">
              <a:buFont typeface="Wingdings" panose="05000000000000000000" pitchFamily="2" charset="2"/>
              <a:buChar char="q"/>
            </a:pPr>
            <a:r>
              <a:rPr lang="fi-FI" dirty="0"/>
              <a:t> Muiden kuin Liiton alaisten kilpailujen osalta em. kustannuksista sovitaan kilpailun järjestäjän kanssa erikseen.</a:t>
            </a:r>
            <a:br>
              <a:rPr lang="fi-FI" dirty="0"/>
            </a:br>
            <a:endParaRPr lang="fi-FI" dirty="0"/>
          </a:p>
          <a:p>
            <a:pPr marL="383540" lvl="1">
              <a:buFont typeface="Wingdings" panose="05000000000000000000" pitchFamily="2" charset="2"/>
              <a:buChar char="q"/>
            </a:pPr>
            <a:r>
              <a:rPr lang="fi-FI" dirty="0"/>
              <a:t> Majoituksen varaa ja maksaa kilpailun järjestäjä. Arvioijan itse tekemiä majoitusvarauksia, mikäli niistä ei ole erikseen sovittu kilpailujärjestäjän kanssa, ei korvata.</a:t>
            </a:r>
          </a:p>
          <a:p>
            <a:pPr marL="200660" lvl="1" indent="0">
              <a:buNone/>
            </a:pP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9E523D2-347D-427C-A535-38438C552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1DDB612-6900-4DF6-9D0F-3D8EC5067B5D}" type="datetime1">
              <a:rPr lang="fi-FI" smtClean="0"/>
              <a:t>7.12.2020</a:t>
            </a:fld>
            <a:endParaRPr lang="en-US" dirty="0"/>
          </a:p>
        </p:txBody>
      </p:sp>
      <p:sp>
        <p:nvSpPr>
          <p:cNvPr id="6" name="Tekstin paikkamerkki 3">
            <a:extLst>
              <a:ext uri="{FF2B5EF4-FFF2-40B4-BE49-F238E27FC236}">
                <a16:creationId xmlns:a16="http://schemas.microsoft.com/office/drawing/2014/main" id="{7D2A36B1-B867-4502-99D4-E5E656D0E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9625" y="3043051"/>
            <a:ext cx="3517567" cy="3064505"/>
          </a:xfrm>
        </p:spPr>
        <p:txBody>
          <a:bodyPr/>
          <a:lstStyle/>
          <a:p>
            <a:r>
              <a:rPr lang="fi-FI" dirty="0"/>
              <a:t>Seurakilpailut</a:t>
            </a:r>
          </a:p>
        </p:txBody>
      </p:sp>
    </p:spTree>
    <p:extLst>
      <p:ext uri="{BB962C8B-B14F-4D97-AF65-F5344CB8AC3E}">
        <p14:creationId xmlns:p14="http://schemas.microsoft.com/office/powerpoint/2010/main" val="2916903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E99179-B9D5-4D7A-9276-F7AABCD52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000" y="1062829"/>
            <a:ext cx="4247512" cy="2366171"/>
          </a:xfrm>
        </p:spPr>
        <p:txBody>
          <a:bodyPr>
            <a:normAutofit fontScale="90000"/>
          </a:bodyPr>
          <a:lstStyle/>
          <a:p>
            <a:r>
              <a:rPr lang="fi-FI" dirty="0"/>
              <a:t>MATKA- JA PALKKIOLASKUJEN TOIMITTAMINEN </a:t>
            </a:r>
            <a:r>
              <a:rPr lang="fi-FI"/>
              <a:t>KISAJÄRJESTÄJÄLLE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73ACBD8-AF8E-4764-A31C-504589481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383540" lvl="1">
              <a:buFont typeface="Wingdings" panose="05000000000000000000" pitchFamily="2" charset="2"/>
              <a:buChar char="q"/>
            </a:pPr>
            <a:r>
              <a:rPr lang="fi-FI"/>
              <a:t> Palkkio- ja matkalaskut </a:t>
            </a:r>
            <a:r>
              <a:rPr lang="fi-FI">
                <a:ea typeface="+mn-lt"/>
                <a:cs typeface="+mn-lt"/>
              </a:rPr>
              <a:t>tulee toimittaa</a:t>
            </a:r>
            <a:r>
              <a:rPr lang="fi-FI"/>
              <a:t> tositteineen </a:t>
            </a:r>
            <a:r>
              <a:rPr lang="fi-FI" dirty="0"/>
              <a:t>kilpailun järjestäjälle </a:t>
            </a:r>
            <a:r>
              <a:rPr lang="fi-FI" b="1" dirty="0"/>
              <a:t>viimeistään</a:t>
            </a:r>
            <a:r>
              <a:rPr lang="fi-FI" dirty="0"/>
              <a:t> 10 vrk kuluessa kilpailun päättymisestä.</a:t>
            </a:r>
            <a:br>
              <a:rPr lang="fi-FI" dirty="0"/>
            </a:br>
            <a:endParaRPr lang="fi-FI" dirty="0"/>
          </a:p>
          <a:p>
            <a:pPr marL="383540" lvl="1">
              <a:buFont typeface="Wingdings" panose="05000000000000000000" pitchFamily="2" charset="2"/>
              <a:buChar char="q"/>
            </a:pPr>
            <a:r>
              <a:rPr lang="fi-FI" dirty="0"/>
              <a:t> Mikäli </a:t>
            </a:r>
            <a:r>
              <a:rPr lang="fi-FI"/>
              <a:t>palkkio- ja matkalaskuja</a:t>
            </a:r>
            <a:r>
              <a:rPr lang="fi-FI" dirty="0"/>
              <a:t> ei ole toimitettu sovitussa ajassa, </a:t>
            </a:r>
            <a:r>
              <a:rPr lang="fi-FI"/>
              <a:t>ei </a:t>
            </a:r>
            <a:r>
              <a:rPr lang="fi-FI" dirty="0"/>
              <a:t>seuralla </a:t>
            </a:r>
            <a:r>
              <a:rPr lang="fi-FI"/>
              <a:t>ole </a:t>
            </a:r>
            <a:r>
              <a:rPr lang="fi-FI" dirty="0"/>
              <a:t>velvollisuutta maksaa </a:t>
            </a:r>
            <a:r>
              <a:rPr lang="fi-FI"/>
              <a:t>matkakuluja.</a:t>
            </a:r>
            <a:br>
              <a:rPr lang="fi-FI" dirty="0"/>
            </a:br>
            <a:endParaRPr lang="fi-FI" dirty="0"/>
          </a:p>
          <a:p>
            <a:pPr marL="383540" lvl="1">
              <a:buFont typeface="Wingdings" panose="05000000000000000000" pitchFamily="2" charset="2"/>
              <a:buChar char="q"/>
            </a:pPr>
            <a:r>
              <a:rPr lang="fi-FI" dirty="0"/>
              <a:t> </a:t>
            </a:r>
            <a:r>
              <a:rPr lang="fi-FI"/>
              <a:t>Matka- ja palkkiolaskujen </a:t>
            </a:r>
            <a:r>
              <a:rPr lang="fi-FI">
                <a:ea typeface="+mn-lt"/>
                <a:cs typeface="+mn-lt"/>
              </a:rPr>
              <a:t>maksut tulee suorittaa kohtuullisen ajan kuluessa. </a:t>
            </a:r>
            <a:r>
              <a:rPr lang="fi-FI"/>
              <a:t>Seurat voivat kuitenkin noudattaa maksujen suhteen omaa palkanmaksupäiväänsä/päiviään, edellyttäen että siitä ei aiheudu kohtuutonta odotusaikaa maksun saajalle. 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5AD96B5-15EF-47DC-8B67-A10CD0167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1DDB612-6900-4DF6-9D0F-3D8EC5067B5D}" type="datetime1">
              <a:rPr lang="fi-FI" smtClean="0"/>
              <a:t>7.12.2020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460312"/>
      </p:ext>
    </p:extLst>
  </p:cSld>
  <p:clrMapOvr>
    <a:masterClrMapping/>
  </p:clrMapOvr>
</p:sld>
</file>

<file path=ppt/theme/theme1.xml><?xml version="1.0" encoding="utf-8"?>
<a:theme xmlns:a="http://schemas.openxmlformats.org/drawingml/2006/main" name="1_RetrospectVTI">
  <a:themeElements>
    <a:clrScheme name="Custom 37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9BA8B7"/>
      </a:accent1>
      <a:accent2>
        <a:srgbClr val="E6A02E"/>
      </a:accent2>
      <a:accent3>
        <a:srgbClr val="BF6A3B"/>
      </a:accent3>
      <a:accent4>
        <a:srgbClr val="92987A"/>
      </a:accent4>
      <a:accent5>
        <a:srgbClr val="857659"/>
      </a:accent5>
      <a:accent6>
        <a:srgbClr val="A0988C"/>
      </a:accent6>
      <a:hlink>
        <a:srgbClr val="00B0F0"/>
      </a:hlink>
      <a:folHlink>
        <a:srgbClr val="738F97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755_TF56160789" id="{EC292589-23A5-4911-B1FB-F1D04A48FA99}" vid="{88188127-3B64-41BF-A762-E81AA013BF0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7B19B7B3BC4A5649ACCDF63E06F797FB" ma:contentTypeVersion="2" ma:contentTypeDescription="Luo uusi asiakirja." ma:contentTypeScope="" ma:versionID="401da74bc61ba27219d382bf228d6a71">
  <xsd:schema xmlns:xsd="http://www.w3.org/2001/XMLSchema" xmlns:xs="http://www.w3.org/2001/XMLSchema" xmlns:p="http://schemas.microsoft.com/office/2006/metadata/properties" xmlns:ns2="c49b0344-6c2a-4f9d-b40b-46cc8538985f" targetNamespace="http://schemas.microsoft.com/office/2006/metadata/properties" ma:root="true" ma:fieldsID="115899c1fff72762ce1f550c7a922d50" ns2:_="">
    <xsd:import namespace="c49b0344-6c2a-4f9d-b40b-46cc853898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b0344-6c2a-4f9d-b40b-46cc853898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FA768C-D774-4E72-A454-2F36D071B7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9b0344-6c2a-4f9d-b40b-46cc853898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11604C-B1C6-40C1-9254-4DF17600A0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D901AB-1F54-49A5-A7FC-E816D8394DF2}">
  <ds:schemaRefs>
    <ds:schemaRef ds:uri="http://purl.org/dc/elements/1.1/"/>
    <ds:schemaRef ds:uri="http://purl.org/dc/dcmitype/"/>
    <ds:schemaRef ds:uri="c49b0344-6c2a-4f9d-b40b-46cc8538985f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575</Words>
  <Application>Microsoft Office PowerPoint</Application>
  <PresentationFormat>Laajakuva</PresentationFormat>
  <Paragraphs>53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4" baseType="lpstr">
      <vt:lpstr>Bahnschrift SemiBold SemiConden</vt:lpstr>
      <vt:lpstr>Bookman Old Style</vt:lpstr>
      <vt:lpstr>Calibri</vt:lpstr>
      <vt:lpstr>Franklin Gothic Book</vt:lpstr>
      <vt:lpstr>Wingdings</vt:lpstr>
      <vt:lpstr>1_RetrospectVTI</vt:lpstr>
      <vt:lpstr>ARVIOIJIEN MATKA- JA  PÄIVÄRAHAKORVAUKSET </vt:lpstr>
      <vt:lpstr>ARVIOIJAN ROOLI PALKKION SAAJANA</vt:lpstr>
      <vt:lpstr>PÄIVÄRAHAN MÄÄRITTELY</vt:lpstr>
      <vt:lpstr>PÄIVÄRAHA </vt:lpstr>
      <vt:lpstr>ATERIAKORVAUS</vt:lpstr>
      <vt:lpstr>MATKAKULUT</vt:lpstr>
      <vt:lpstr>MATKAKULUT</vt:lpstr>
      <vt:lpstr>MATKA- JA PALKKIOLASKUJEN TOIMITTAMINEN KISAJÄRJESTÄJÄLLE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BUDJETTI 2021</dc:title>
  <dc:creator/>
  <cp:lastModifiedBy/>
  <cp:revision>159</cp:revision>
  <dcterms:created xsi:type="dcterms:W3CDTF">2020-10-21T10:41:31Z</dcterms:created>
  <dcterms:modified xsi:type="dcterms:W3CDTF">2020-12-07T14:43:48Z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0x0101007B19B7B3BC4A5649ACCDF63E06F797FB</vt:lpwstr>
  </property>
</Properties>
</file>